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3.svg" ContentType="image/svg+xml"/>
  <Override PartName="/ppt/media/image5.svg" ContentType="image/svg+xml"/>
  <Override PartName="/ppt/media/image7.svg" ContentType="image/svg+xml"/>
  <Override PartName="/ppt/media/image9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1563" r:id="rId3"/>
    <p:sldId id="1558" r:id="rId5"/>
    <p:sldId id="1559" r:id="rId6"/>
    <p:sldId id="1560" r:id="rId7"/>
    <p:sldId id="1561" r:id="rId8"/>
    <p:sldId id="1564" r:id="rId9"/>
  </p:sldIdLst>
  <p:sldSz cx="9144000" cy="5143500" type="screen16x9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02" userDrawn="1">
          <p15:clr>
            <a:srgbClr val="A4A3A4"/>
          </p15:clr>
        </p15:guide>
        <p15:guide id="2" pos="49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si" initials="s" lastIdx="1" clrIdx="0"/>
  <p:cmAuthor id="2" name="zhaoheng" initials="z" lastIdx="43" clrIdx="1"/>
  <p:cmAuthor id="3" name="Administrator" initials="A" lastIdx="1" clrIdx="2"/>
  <p:cmAuthor id="0" name="tplife" initials="" lastIdx="2" clrIdx="0"/>
  <p:cmAuthor id="4" name="localadmin" initials="l" lastIdx="0" clrIdx="0"/>
  <p:cmAuthor id="5" name="未知用户2" initials="未" lastIdx="1" clrIdx="0"/>
  <p:cmAuthor id="6" name="Admin" initials="A" lastIdx="0" clrIdx="0"/>
  <p:cmAuthor id="7" name="未知用户4" initials="未知用户4" lastIdx="0" clrIdx="0"/>
  <p:cmAuthor id="8" name="未知用户5" initials="未知用户5" lastIdx="1" clrIdx="0"/>
  <p:cmAuthor id="9" name="未知用户6" initials="未知用户6" lastIdx="1" clrIdx="0"/>
  <p:cmAuthor id="10" name="未知用户7" initials="未知用户7" lastIdx="4" clrIdx="0"/>
  <p:cmAuthor id="11" name="未知用户8" initials="未知用户8" lastIdx="1" clrIdx="0"/>
  <p:cmAuthor id="12" name="未知用户9" initials="未知用户9" lastIdx="1" clrIdx="1"/>
  <p:cmAuthor id="13" name="未知用户10" initials="未知用户10" lastIdx="2" clrIdx="0"/>
  <p:cmAuthor id="14" name="未知用户11" initials="未知用户11" lastIdx="4" clrIdx="0"/>
  <p:cmAuthor id="15" name="未知用户13" initials="未知用户13" lastIdx="0" clrIdx="0"/>
  <p:cmAuthor id="16" name="Mz" initials="M" lastIdx="1" clrIdx="0"/>
  <p:cmAuthor id="17" name="Hi_ Young" initials="" lastIdx="20" clrIdx="0"/>
  <p:cmAuthor id="18" name="zhenwb" initials="" lastIdx="1" clrIdx="17"/>
  <p:cmAuthor id="19" name="ansen emma" initials="ae" lastIdx="1" clrIdx="18"/>
  <p:cmAuthor id="21" name="WHTP" initials="W" lastIdx="1" clrIdx="20"/>
  <p:cmAuthor id="26" name="余潇迎" initials="余" lastIdx="2" clrIdx="0"/>
  <p:cmAuthor id="27" name="袁 泉" initials="袁" lastIdx="1" clrIdx="21"/>
  <p:cmAuthor id="2001" name="骆倩怡_Znauj26B" initials="authorId_382814100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808080"/>
    <a:srgbClr val="595959"/>
    <a:srgbClr val="005490"/>
    <a:srgbClr val="A5A5A5"/>
    <a:srgbClr val="7E7E7E"/>
    <a:srgbClr val="62BDFF"/>
    <a:srgbClr val="AEAEAE"/>
    <a:srgbClr val="A1A1A1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6" autoAdjust="0"/>
    <p:restoredTop sz="87109" autoAdjust="0"/>
  </p:normalViewPr>
  <p:slideViewPr>
    <p:cSldViewPr showGuides="1">
      <p:cViewPr varScale="1">
        <p:scale>
          <a:sx n="141" d="100"/>
          <a:sy n="141" d="100"/>
        </p:scale>
        <p:origin x="522" y="132"/>
      </p:cViewPr>
      <p:guideLst>
        <p:guide orient="horz" pos="1902"/>
        <p:guide pos="497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9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A4F09-C816-46EA-8643-332589F14E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6CE9B-81DC-4E2A-9C67-CE0D35C83AA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6CE9B-81DC-4E2A-9C67-CE0D35C83A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6977" y="267494"/>
            <a:ext cx="5897272" cy="330507"/>
          </a:xfrm>
        </p:spPr>
        <p:txBody>
          <a:bodyPr vert="horz" lIns="68580" tIns="34290" rIns="68580" bIns="34290" rtlCol="0" anchor="ctr">
            <a:noAutofit/>
          </a:bodyPr>
          <a:lstStyle>
            <a:lvl1pPr algn="l">
              <a:defRPr lang="zh-CN" altLang="en-US" sz="2200" b="0" i="0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 defTabSz="514350">
              <a:lnSpc>
                <a:spcPct val="90000"/>
              </a:lnSpc>
            </a:pPr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91015"/>
            <a:ext cx="2895600" cy="273844"/>
          </a:xfrm>
        </p:spPr>
        <p:txBody>
          <a:bodyPr/>
          <a:lstStyle>
            <a:lvl1pPr>
              <a:defRPr sz="105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452320" y="4787490"/>
            <a:ext cx="1224136" cy="304675"/>
          </a:xfrm>
        </p:spPr>
        <p:txBody>
          <a:bodyPr/>
          <a:lstStyle>
            <a:lvl1pPr algn="ctr">
              <a:defRPr sz="1400">
                <a:latin typeface="Impact" panose="020B0806030902050204" pitchFamily="34" charset="0"/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cxnSp>
        <p:nvCxnSpPr>
          <p:cNvPr id="12" name="直接连接符 11"/>
          <p:cNvCxnSpPr/>
          <p:nvPr userDrawn="1"/>
        </p:nvCxnSpPr>
        <p:spPr>
          <a:xfrm flipV="1">
            <a:off x="953128" y="654062"/>
            <a:ext cx="7859428" cy="1"/>
          </a:xfrm>
          <a:prstGeom prst="line">
            <a:avLst/>
          </a:prstGeom>
          <a:ln w="158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 userDrawn="1"/>
        </p:nvGrpSpPr>
        <p:grpSpPr>
          <a:xfrm>
            <a:off x="357476" y="250984"/>
            <a:ext cx="396000" cy="396000"/>
            <a:chOff x="406574" y="236732"/>
            <a:chExt cx="612048" cy="593261"/>
          </a:xfrm>
        </p:grpSpPr>
        <p:sp>
          <p:nvSpPr>
            <p:cNvPr id="15" name="矩形 14"/>
            <p:cNvSpPr/>
            <p:nvPr userDrawn="1"/>
          </p:nvSpPr>
          <p:spPr>
            <a:xfrm>
              <a:off x="406574" y="236732"/>
              <a:ext cx="504000" cy="504000"/>
            </a:xfrm>
            <a:prstGeom prst="rect">
              <a:avLst/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/>
                </a:solidFill>
              </a:endParaRPr>
            </a:p>
          </p:txBody>
        </p:sp>
        <p:sp>
          <p:nvSpPr>
            <p:cNvPr id="16" name="矩形 15"/>
            <p:cNvSpPr/>
            <p:nvPr userDrawn="1"/>
          </p:nvSpPr>
          <p:spPr>
            <a:xfrm>
              <a:off x="694606" y="512239"/>
              <a:ext cx="324016" cy="31775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accent1"/>
                </a:solidFill>
              </a:endParaRPr>
            </a:p>
          </p:txBody>
        </p:sp>
      </p:grpSp>
      <p:pic>
        <p:nvPicPr>
          <p:cNvPr id="8" name="Picture 3" descr="C:\Users\Administrator\Desktop\1464191205911.png"/>
          <p:cNvPicPr>
            <a:picLocks noChangeAspect="1" noChangeArrowheads="1"/>
          </p:cNvPicPr>
          <p:nvPr userDrawn="1"/>
        </p:nvPicPr>
        <p:blipFill rotWithShape="1">
          <a:blip r:embed="rId2" cstate="screen">
            <a:lum bright="70000" contrast="-70000"/>
          </a:blip>
          <a:srcRect t="5584"/>
          <a:stretch>
            <a:fillRect/>
          </a:stretch>
        </p:blipFill>
        <p:spPr bwMode="auto">
          <a:xfrm>
            <a:off x="7530465" y="4623435"/>
            <a:ext cx="1680845" cy="52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矩形 7"/>
          <p:cNvSpPr/>
          <p:nvPr userDrawn="1"/>
        </p:nvSpPr>
        <p:spPr>
          <a:xfrm>
            <a:off x="-1270" y="5035550"/>
            <a:ext cx="7661275" cy="107950"/>
          </a:xfrm>
          <a:custGeom>
            <a:avLst/>
            <a:gdLst>
              <a:gd name="connsiteX0" fmla="*/ 0 w 12065"/>
              <a:gd name="connsiteY0" fmla="*/ 0 h 170"/>
              <a:gd name="connsiteX1" fmla="*/ 12065 w 12065"/>
              <a:gd name="connsiteY1" fmla="*/ 32 h 170"/>
              <a:gd name="connsiteX2" fmla="*/ 11990 w 12065"/>
              <a:gd name="connsiteY2" fmla="*/ 167 h 170"/>
              <a:gd name="connsiteX3" fmla="*/ 0 w 12065"/>
              <a:gd name="connsiteY3" fmla="*/ 170 h 170"/>
              <a:gd name="connsiteX4" fmla="*/ 0 w 12065"/>
              <a:gd name="connsiteY4" fmla="*/ 0 h 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065" h="170">
                <a:moveTo>
                  <a:pt x="0" y="0"/>
                </a:moveTo>
                <a:lnTo>
                  <a:pt x="12065" y="32"/>
                </a:lnTo>
                <a:lnTo>
                  <a:pt x="11990" y="167"/>
                </a:lnTo>
                <a:lnTo>
                  <a:pt x="0" y="170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72508"/>
            <a:ext cx="2133600" cy="273844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86690" y="4772508"/>
            <a:ext cx="2895600" cy="273844"/>
          </a:xfrm>
        </p:spPr>
        <p:txBody>
          <a:bodyPr vert="horz" lIns="76618" tIns="38309" rIns="76618" bIns="38309" rtlCol="0" anchor="ctr"/>
          <a:lstStyle>
            <a:lvl1pPr>
              <a:defRPr lang="en-US" altLang="zh-CN" smtClean="0">
                <a:solidFill>
                  <a:prstClr val="white">
                    <a:lumMod val="65000"/>
                  </a:prstClr>
                </a:solidFill>
                <a:latin typeface="Calibri" panose="020F0502020204030204"/>
              </a:defRPr>
            </a:lvl1pPr>
          </a:lstStyle>
          <a:p>
            <a:endParaRPr lang="zh-CN" altLang="en-US"/>
          </a:p>
        </p:txBody>
      </p:sp>
      <p:sp>
        <p:nvSpPr>
          <p:cNvPr id="22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948573" y="4763842"/>
            <a:ext cx="1388046" cy="282500"/>
          </a:xfrm>
        </p:spPr>
        <p:txBody>
          <a:bodyPr vert="horz" lIns="102156" tIns="51076" rIns="102156" bIns="51076" rtlCol="0" anchor="ctr"/>
          <a:lstStyle>
            <a:lvl1pPr algn="r">
              <a:defRPr lang="zh-CN" altLang="en-US" smtClean="0"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6732240" y="4803998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www.1ppt.com/jiaoan/  </a:t>
            </a:r>
            <a:r>
              <a:rPr lang="en-US" altLang="zh-CN" sz="1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schemeClr val="accent2">
                  <a:lumMod val="20000"/>
                  <a:lumOff val="80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</p:spPr>
        <p:txBody>
          <a:bodyPr/>
          <a:lstStyle/>
          <a:p>
            <a:fld id="{E5B44B62-2928-4C95-B68C-B27D847A59C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</p:spPr>
        <p:txBody>
          <a:bodyPr/>
          <a:lstStyle/>
          <a:p>
            <a:fld id="{7FE167ED-AF9E-40E3-A236-E4578C4FF0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 拷贝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xStyles>
    <p:titleStyle>
      <a:lvl1pPr algn="ctr" defTabSz="1022985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3540" indent="-3835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1215" indent="-320040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889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070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2510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1368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549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30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49115" indent="-255905" algn="l" defTabSz="10229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8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98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479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660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415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6959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140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3210" algn="l" defTabSz="102298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6" Type="http://schemas.openxmlformats.org/officeDocument/2006/relationships/slideLayout" Target="../slideLayouts/slideLayout1.xml"/><Relationship Id="rId25" Type="http://schemas.openxmlformats.org/officeDocument/2006/relationships/image" Target="../media/image9.svg"/><Relationship Id="rId24" Type="http://schemas.openxmlformats.org/officeDocument/2006/relationships/image" Target="../media/image8.png"/><Relationship Id="rId23" Type="http://schemas.openxmlformats.org/officeDocument/2006/relationships/tags" Target="../tags/tag18.xml"/><Relationship Id="rId22" Type="http://schemas.openxmlformats.org/officeDocument/2006/relationships/image" Target="../media/image7.svg"/><Relationship Id="rId21" Type="http://schemas.openxmlformats.org/officeDocument/2006/relationships/image" Target="../media/image6.png"/><Relationship Id="rId20" Type="http://schemas.openxmlformats.org/officeDocument/2006/relationships/tags" Target="../tags/tag17.xml"/><Relationship Id="rId2" Type="http://schemas.openxmlformats.org/officeDocument/2006/relationships/tags" Target="../tags/tag3.xml"/><Relationship Id="rId19" Type="http://schemas.openxmlformats.org/officeDocument/2006/relationships/image" Target="../media/image5.svg"/><Relationship Id="rId18" Type="http://schemas.openxmlformats.org/officeDocument/2006/relationships/image" Target="../media/image4.png"/><Relationship Id="rId17" Type="http://schemas.openxmlformats.org/officeDocument/2006/relationships/tags" Target="../tags/tag16.xml"/><Relationship Id="rId16" Type="http://schemas.openxmlformats.org/officeDocument/2006/relationships/image" Target="../media/image3.svg"/><Relationship Id="rId15" Type="http://schemas.openxmlformats.org/officeDocument/2006/relationships/image" Target="../media/image2.png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7"/>
          <p:cNvSpPr/>
          <p:nvPr/>
        </p:nvSpPr>
        <p:spPr>
          <a:xfrm>
            <a:off x="127000" y="1607835"/>
            <a:ext cx="7959928" cy="2268000"/>
          </a:xfrm>
          <a:custGeom>
            <a:avLst/>
            <a:gdLst/>
            <a:ahLst/>
            <a:cxnLst/>
            <a:rect l="l" t="t" r="r" b="b"/>
            <a:pathLst>
              <a:path w="7959928" h="2268000">
                <a:moveTo>
                  <a:pt x="0" y="0"/>
                </a:moveTo>
                <a:lnTo>
                  <a:pt x="7959928" y="0"/>
                </a:lnTo>
                <a:lnTo>
                  <a:pt x="6650498" y="2268000"/>
                </a:lnTo>
                <a:lnTo>
                  <a:pt x="0" y="226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2557205" y="1023734"/>
            <a:ext cx="6586815" cy="1404000"/>
          </a:xfrm>
          <a:custGeom>
            <a:avLst/>
            <a:gdLst/>
            <a:ahLst/>
            <a:cxnLst/>
            <a:rect l="l" t="t" r="r" b="b"/>
            <a:pathLst>
              <a:path w="6586815" h="1404000">
                <a:moveTo>
                  <a:pt x="810600" y="0"/>
                </a:moveTo>
                <a:lnTo>
                  <a:pt x="6586815" y="0"/>
                </a:lnTo>
                <a:lnTo>
                  <a:pt x="6586815" y="1404000"/>
                </a:lnTo>
                <a:lnTo>
                  <a:pt x="0" y="1404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0" y="2931790"/>
            <a:ext cx="4284268" cy="1404000"/>
          </a:xfrm>
          <a:custGeom>
            <a:avLst/>
            <a:gdLst/>
            <a:ahLst/>
            <a:cxnLst/>
            <a:rect l="l" t="t" r="r" b="b"/>
            <a:pathLst>
              <a:path w="4284268" h="1404000">
                <a:moveTo>
                  <a:pt x="0" y="0"/>
                </a:moveTo>
                <a:lnTo>
                  <a:pt x="4284268" y="0"/>
                </a:lnTo>
                <a:lnTo>
                  <a:pt x="3473668" y="1404000"/>
                </a:lnTo>
                <a:lnTo>
                  <a:pt x="0" y="1404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1480835"/>
            <a:ext cx="7959928" cy="2268000"/>
          </a:xfrm>
          <a:custGeom>
            <a:avLst/>
            <a:gdLst/>
            <a:ahLst/>
            <a:cxnLst/>
            <a:rect l="l" t="t" r="r" b="b"/>
            <a:pathLst>
              <a:path w="7959928" h="2268000">
                <a:moveTo>
                  <a:pt x="0" y="0"/>
                </a:moveTo>
                <a:lnTo>
                  <a:pt x="7959928" y="0"/>
                </a:lnTo>
                <a:lnTo>
                  <a:pt x="6650498" y="2268000"/>
                </a:lnTo>
                <a:lnTo>
                  <a:pt x="0" y="226800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1072306" y="2230488"/>
            <a:ext cx="534797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</a:rPr>
              <a:t>YY</a:t>
            </a:r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</a:rPr>
              <a:t>软件研发绩效考核体系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8251155" y="1356638"/>
            <a:ext cx="447057" cy="738192"/>
          </a:xfrm>
          <a:custGeom>
            <a:avLst/>
            <a:gdLst/>
            <a:ahLst/>
            <a:cxnLst/>
            <a:rect l="l" t="t" r="r" b="b"/>
            <a:pathLst>
              <a:path w="447057" h="738192">
                <a:moveTo>
                  <a:pt x="77961" y="0"/>
                </a:moveTo>
                <a:lnTo>
                  <a:pt x="447057" y="369096"/>
                </a:lnTo>
                <a:lnTo>
                  <a:pt x="77961" y="738192"/>
                </a:lnTo>
                <a:lnTo>
                  <a:pt x="0" y="660231"/>
                </a:lnTo>
                <a:lnTo>
                  <a:pt x="293910" y="366322"/>
                </a:lnTo>
                <a:lnTo>
                  <a:pt x="2775" y="751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sh dir="r"/>
      </p:transition>
    </mc:Choice>
    <mc:Fallback>
      <p:transition spd="med">
        <p:push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整体框架与考核模式</a:t>
            </a:r>
            <a:endParaRPr lang="zh-CN" altLang="en-US" b="1"/>
          </a:p>
        </p:txBody>
      </p:sp>
      <p:sp>
        <p:nvSpPr>
          <p:cNvPr id="3" name="文本框 2"/>
          <p:cNvSpPr txBox="1"/>
          <p:nvPr/>
        </p:nvSpPr>
        <p:spPr>
          <a:xfrm>
            <a:off x="179705" y="771525"/>
            <a:ext cx="8716645" cy="521970"/>
          </a:xfrm>
          <a:prstGeom prst="rect">
            <a:avLst/>
          </a:prstGeom>
        </p:spPr>
        <p:txBody>
          <a:bodyPr wrap="square">
            <a:spAutoFit/>
          </a:bodyPr>
          <a:p>
            <a:pPr algn="just" defTabSz="266700">
              <a:spcBef>
                <a:spcPts val="300"/>
              </a:spcBef>
              <a:spcAft>
                <a:spcPts val="300"/>
              </a:spcAft>
            </a:pP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en-US" altLang="zh-CN" sz="1400">
                <a:solidFill>
                  <a:srgbClr val="333333"/>
                </a:solidFill>
                <a:latin typeface="Arial" panose="020B0604020202020204"/>
                <a:ea typeface="Arial" panose="020B0604020202020204"/>
              </a:rPr>
              <a:t>YY</a:t>
            </a: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的软件研发绩效考核体系以</a:t>
            </a:r>
            <a:r>
              <a:rPr lang="zh-CN" altLang="en-US" sz="14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“</a:t>
            </a: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数字化转型</a:t>
            </a:r>
            <a:r>
              <a:rPr lang="zh-CN" altLang="en-US" sz="14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”</a:t>
            </a: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4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“</a:t>
            </a: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效能量化</a:t>
            </a:r>
            <a:r>
              <a:rPr lang="zh-CN" altLang="en-US" sz="14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”</a:t>
            </a:r>
            <a:r>
              <a:rPr lang="zh-CN" altLang="en-US" sz="14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为核心导向，结合行业标准与企业实践，构建了多层次、多维度的评价框架。</a:t>
            </a:r>
            <a:endParaRPr lang="zh-CN" altLang="en-US" sz="140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5605" y="1780540"/>
            <a:ext cx="8284845" cy="131191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</a:t>
            </a: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CMMI5</a:t>
            </a: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级流程规范：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YY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数智公司（中国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YY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子公司）发布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43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项研发管理文件，覆盖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启动策划</a:t>
            </a:r>
            <a:r>
              <a:rPr lang="en-US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迭代执行</a:t>
            </a:r>
            <a:r>
              <a:rPr lang="en-US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交付收尾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全生命周期，通过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39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个过程规范、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34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个模板实现研发流程标准化。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●效能基线管理：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基于历史数据制定效能基线（如代码缺陷密度、需求交付效率），作为团队自评和改进依据，推动研发过程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可视、可管、可控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95605" y="1392555"/>
            <a:ext cx="3234055" cy="35179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20000"/>
              </a:lnSpc>
            </a:pPr>
            <a:r>
              <a:rPr lang="zh-CN" altLang="en-US" sz="1600" b="1">
                <a:solidFill>
                  <a:schemeClr val="tx1"/>
                </a:solidFill>
              </a:rPr>
              <a:t>标准化流程与效能基线</a:t>
            </a:r>
            <a:endParaRPr lang="zh-CN" altLang="en-US" sz="1600" b="1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605" y="3579495"/>
            <a:ext cx="8284845" cy="131191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●项目阶段考核：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按迭代周期（如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2-4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周）跟踪进度与质量指标；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●年度综合评估：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结合部门业绩（占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50%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）、公司整体目标（占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30%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）、预算执行（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10%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）、客户满意度（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10%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）进行年度评级，结果关联薪酬与晋升。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395605" y="3191510"/>
            <a:ext cx="3234055" cy="35179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20000"/>
              </a:lnSpc>
            </a:pPr>
            <a:r>
              <a:rPr lang="zh-CN" altLang="en-US" sz="1600" b="1">
                <a:solidFill>
                  <a:schemeClr val="tx1"/>
                </a:solidFill>
              </a:rPr>
              <a:t>双轨考核周期</a:t>
            </a:r>
            <a:r>
              <a:rPr lang="en-US" altLang="zh-CN" sz="1600" b="1">
                <a:solidFill>
                  <a:schemeClr val="tx1"/>
                </a:solidFill>
              </a:rPr>
              <a:t> </a:t>
            </a:r>
            <a:endParaRPr lang="en-US" altLang="zh-CN" sz="16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9" grpId="0" animBg="1"/>
      <p:bldP spid="6" grpId="1" animBg="1"/>
      <p:bldP spid="9" grpId="1" animBg="1"/>
      <p:bldP spid="4" grpId="0" animBg="1"/>
      <p:bldP spid="5" grpId="0" animBg="1"/>
      <p:bldP spid="4" grpId="1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核心考核指标体系</a:t>
            </a:r>
            <a:endParaRPr lang="zh-CN" altLang="en-US" b="1"/>
          </a:p>
        </p:txBody>
      </p:sp>
      <p:sp>
        <p:nvSpPr>
          <p:cNvPr id="3" name="文本框 2"/>
          <p:cNvSpPr txBox="1"/>
          <p:nvPr/>
        </p:nvSpPr>
        <p:spPr>
          <a:xfrm>
            <a:off x="116840" y="771525"/>
            <a:ext cx="8738870" cy="337185"/>
          </a:xfrm>
          <a:prstGeom prst="rect">
            <a:avLst/>
          </a:prstGeom>
        </p:spPr>
        <p:txBody>
          <a:bodyPr wrap="square">
            <a:spAutoFit/>
          </a:bodyPr>
          <a:p>
            <a:pPr algn="just" defTabSz="266700">
              <a:spcBef>
                <a:spcPts val="300"/>
              </a:spcBef>
              <a:spcAft>
                <a:spcPts val="300"/>
              </a:spcAft>
            </a:pP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考核指标分为</a:t>
            </a:r>
            <a:r>
              <a:rPr lang="zh-CN" altLang="en-US" sz="1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定量指标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（主导）与</a:t>
            </a:r>
            <a:r>
              <a:rPr lang="zh-CN" altLang="en-US" sz="1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定性指标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（辅助），权重随岗位调整（技术岗定量占比更高）：</a:t>
            </a:r>
            <a:endParaRPr lang="zh-CN" altLang="en-US" sz="160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23850" y="1780540"/>
            <a:ext cx="8284845" cy="316420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●进度与效率</a:t>
            </a: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里程碑完成率：项目关键节点达成情况；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需求交付效率：单位时间内交付的需求数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故事点；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有效工时比：要求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≥75%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（实际工时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计划工时），低于阈值视为工作量不达标。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●质量与安全</a:t>
            </a: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缺陷密度：分代码安全扫描缺陷密度（如高危漏洞数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千行代码）、测试缺陷密度（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BUG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数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用例）；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返工率：代码返测次数，每出现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次扣减质量分。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●资产贡献</a:t>
            </a: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14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成果资产入库率：研发成果（如代码、文档）纳入公司知识库的比例，推动知识复用。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95605" y="1392555"/>
            <a:ext cx="3234055" cy="35179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20000"/>
              </a:lnSpc>
            </a:pPr>
            <a:r>
              <a:rPr lang="en-US" altLang="zh-CN" sz="1600" b="1">
                <a:solidFill>
                  <a:schemeClr val="tx1"/>
                </a:solidFill>
              </a:rPr>
              <a:t>1</a:t>
            </a:r>
            <a:r>
              <a:rPr lang="zh-CN" altLang="en-US" sz="1600" b="1">
                <a:solidFill>
                  <a:schemeClr val="tx1"/>
                </a:solidFill>
              </a:rPr>
              <a:t>、定量指标（占比</a:t>
            </a:r>
            <a:r>
              <a:rPr lang="en-US" altLang="zh-CN" sz="1600" b="1">
                <a:solidFill>
                  <a:schemeClr val="tx1"/>
                </a:solidFill>
              </a:rPr>
              <a:t>60%-80%</a:t>
            </a:r>
            <a:r>
              <a:rPr lang="zh-CN" altLang="en-US" sz="1600" b="1">
                <a:solidFill>
                  <a:schemeClr val="tx1"/>
                </a:solidFill>
              </a:rPr>
              <a:t>）</a:t>
            </a:r>
            <a:endParaRPr lang="zh-CN" altLang="en-US" sz="16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9" grpId="0" animBg="1"/>
      <p:bldP spid="6" grpId="1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>
                <a:sym typeface="+mn-ea"/>
              </a:rPr>
              <a:t>核心考核指标体系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23850" y="1278255"/>
            <a:ext cx="8284845" cy="3164205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●开发者维度：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编码规范性（抽查不合格每处扣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分）、文档完整性；</a:t>
            </a:r>
            <a:r>
              <a:rPr lang="en-US" altLang="zh-CN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sz="1400" b="1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 b="1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●管理者维度：</a:t>
            </a: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团队协作能力、风险管控能力、技术保密执行。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1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关键指标权重分布示例（研发岗位）：</a:t>
            </a: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endParaRPr lang="zh-CN" altLang="en-US" sz="140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95605" y="890270"/>
            <a:ext cx="3234055" cy="35179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20000"/>
              </a:lnSpc>
            </a:pPr>
            <a:r>
              <a:rPr lang="en-US" altLang="zh-CN" sz="1600" b="1">
                <a:solidFill>
                  <a:schemeClr val="tx1"/>
                </a:solidFill>
              </a:rPr>
              <a:t>2</a:t>
            </a:r>
            <a:r>
              <a:rPr lang="zh-CN" altLang="en-US" sz="1600" b="1">
                <a:solidFill>
                  <a:schemeClr val="tx1"/>
                </a:solidFill>
              </a:rPr>
              <a:t>、定性指标（占比</a:t>
            </a:r>
            <a:r>
              <a:rPr lang="en-US" altLang="zh-CN" sz="1600" b="1">
                <a:solidFill>
                  <a:schemeClr val="tx1"/>
                </a:solidFill>
              </a:rPr>
              <a:t>20%-40%</a:t>
            </a:r>
            <a:r>
              <a:rPr lang="zh-CN" altLang="en-US" sz="1600" b="1">
                <a:solidFill>
                  <a:schemeClr val="tx1"/>
                </a:solidFill>
              </a:rPr>
              <a:t>）</a:t>
            </a:r>
            <a:endParaRPr lang="zh-CN" altLang="en-US" sz="1600" b="1">
              <a:solidFill>
                <a:schemeClr val="tx1"/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547495" y="2717165"/>
          <a:ext cx="5342255" cy="1536700"/>
        </p:xfrm>
        <a:graphic>
          <a:graphicData uri="http://schemas.openxmlformats.org/drawingml/2006/table">
            <a:tbl>
              <a:tblPr/>
              <a:tblGrid>
                <a:gridCol w="1287780"/>
                <a:gridCol w="2720975"/>
                <a:gridCol w="1333500"/>
              </a:tblGrid>
              <a:tr h="307340"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指标类别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具体指标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权重范围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340"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进度效率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里程碑完成率、需求交付效率</a:t>
                      </a:r>
                      <a:endParaRPr lang="zh-CN" sz="1400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400">
                          <a:solidFill>
                            <a:srgbClr val="333333"/>
                          </a:solidFill>
                          <a:latin typeface="Arial" panose="020B0604020202020204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400">
                          <a:solidFill>
                            <a:srgbClr val="333333"/>
                          </a:solidFill>
                          <a:latin typeface="Arial" panose="020B0604020202020204"/>
                          <a:ea typeface="微软雅黑" panose="020B0503020204020204" pitchFamily="34" charset="-122"/>
                        </a:rPr>
                        <a:t>30%-40%</a:t>
                      </a:r>
                      <a:endParaRPr lang="en-US" altLang="zh-CN" sz="1400">
                        <a:solidFill>
                          <a:srgbClr val="333333"/>
                        </a:solidFill>
                        <a:latin typeface="Arial" panose="020B0604020202020204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340"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质量安全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缺陷密度、返工率</a:t>
                      </a:r>
                      <a:endParaRPr lang="zh-CN" sz="1400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400">
                          <a:solidFill>
                            <a:srgbClr val="333333"/>
                          </a:solidFill>
                          <a:latin typeface="Arial" panose="020B0604020202020204"/>
                          <a:ea typeface="微软雅黑" panose="020B0503020204020204" pitchFamily="34" charset="-122"/>
                        </a:rPr>
                        <a:t>25%-35% </a:t>
                      </a:r>
                      <a:endParaRPr lang="en-US" altLang="zh-CN" sz="1400">
                        <a:solidFill>
                          <a:srgbClr val="333333"/>
                        </a:solidFill>
                        <a:latin typeface="Arial" panose="020B0604020202020204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340"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资产贡献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成果入库率</a:t>
                      </a:r>
                      <a:endParaRPr lang="zh-CN" sz="1400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400">
                          <a:solidFill>
                            <a:srgbClr val="333333"/>
                          </a:solidFill>
                          <a:latin typeface="Arial" panose="020B0604020202020204"/>
                          <a:ea typeface="微软雅黑" panose="020B0503020204020204" pitchFamily="34" charset="-122"/>
                        </a:rPr>
                        <a:t>10%-15%</a:t>
                      </a:r>
                      <a:endParaRPr lang="en-US" altLang="zh-CN" sz="1400">
                        <a:solidFill>
                          <a:srgbClr val="333333"/>
                        </a:solidFill>
                        <a:latin typeface="Arial" panose="020B0604020202020204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340"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 b="1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能力与行为</a:t>
                      </a:r>
                      <a:endParaRPr lang="zh-CN" sz="1400" b="1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zh-CN" sz="1400">
                          <a:solidFill>
                            <a:srgbClr val="333333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编码规范、协作能力</a:t>
                      </a:r>
                      <a:endParaRPr lang="zh-CN" sz="1400">
                        <a:solidFill>
                          <a:srgbClr val="333333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zh-CN" sz="1400">
                          <a:solidFill>
                            <a:srgbClr val="333333"/>
                          </a:solidFill>
                          <a:latin typeface="Arial" panose="020B0604020202020204"/>
                          <a:ea typeface="微软雅黑" panose="020B0503020204020204" pitchFamily="34" charset="-122"/>
                        </a:rPr>
                        <a:t>15%-25% </a:t>
                      </a:r>
                      <a:endParaRPr lang="en-US" altLang="zh-CN" sz="1400">
                        <a:solidFill>
                          <a:srgbClr val="333333"/>
                        </a:solidFill>
                        <a:latin typeface="Arial" panose="020B0604020202020204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6" grpId="1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考核流程与实施特点</a:t>
            </a:r>
            <a:endParaRPr lang="zh-CN" altLang="en-US" b="1"/>
          </a:p>
        </p:txBody>
      </p:sp>
      <p:sp>
        <p:nvSpPr>
          <p:cNvPr id="62" name="矩形 61"/>
          <p:cNvSpPr/>
          <p:nvPr>
            <p:custDataLst>
              <p:tags r:id="rId1"/>
            </p:custDataLst>
          </p:nvPr>
        </p:nvSpPr>
        <p:spPr>
          <a:xfrm>
            <a:off x="427355" y="2084705"/>
            <a:ext cx="2496820" cy="1457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●通过自动化工具采集代码提交频率、缺陷修复周期等数据，减少主观偏差；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>
              <a:lnSpc>
                <a:spcPct val="150000"/>
              </a:lnSpc>
            </a:pP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●中国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YY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最新专利应用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AI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模型（多层感知器）自动评估工作量，提升考核效率。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endParaRPr lang="en-US" altLang="zh-CN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70" name="矩形 69"/>
          <p:cNvSpPr/>
          <p:nvPr>
            <p:custDataLst>
              <p:tags r:id="rId2"/>
            </p:custDataLst>
          </p:nvPr>
        </p:nvSpPr>
        <p:spPr>
          <a:xfrm>
            <a:off x="564515" y="1645920"/>
            <a:ext cx="1823085" cy="295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r"/>
            <a:r>
              <a:rPr lang="zh-CN" altLang="en-US" sz="1695" b="1" kern="0" dirty="0">
                <a:solidFill>
                  <a:schemeClr val="accent1"/>
                </a:solidFill>
                <a:cs typeface="+mn-lt"/>
              </a:rPr>
              <a:t>数据驱动评价</a:t>
            </a:r>
            <a:endParaRPr lang="zh-CN" altLang="en-US" sz="1695" b="1" kern="0" dirty="0">
              <a:solidFill>
                <a:schemeClr val="accent1"/>
              </a:solidFill>
              <a:cs typeface="+mn-lt"/>
            </a:endParaRPr>
          </a:p>
        </p:txBody>
      </p:sp>
      <p:sp>
        <p:nvSpPr>
          <p:cNvPr id="36" name="任意多边形: 形状 35"/>
          <p:cNvSpPr/>
          <p:nvPr>
            <p:custDataLst>
              <p:tags r:id="rId3"/>
            </p:custDataLst>
          </p:nvPr>
        </p:nvSpPr>
        <p:spPr>
          <a:xfrm rot="14783600">
            <a:off x="3152804" y="1950627"/>
            <a:ext cx="1684314" cy="1584193"/>
          </a:xfrm>
          <a:custGeom>
            <a:avLst/>
            <a:gdLst>
              <a:gd name="connsiteX0" fmla="*/ 173571 w 2643290"/>
              <a:gd name="connsiteY0" fmla="*/ 0 h 2486164"/>
              <a:gd name="connsiteX1" fmla="*/ 867831 w 2643290"/>
              <a:gd name="connsiteY1" fmla="*/ 0 h 2486164"/>
              <a:gd name="connsiteX2" fmla="*/ 1041401 w 2643290"/>
              <a:gd name="connsiteY2" fmla="*/ 173570 h 2486164"/>
              <a:gd name="connsiteX3" fmla="*/ 1041401 w 2643290"/>
              <a:gd name="connsiteY3" fmla="*/ 1718730 h 2486164"/>
              <a:gd name="connsiteX4" fmla="*/ 1041200 w 2643290"/>
              <a:gd name="connsiteY4" fmla="*/ 1719728 h 2486164"/>
              <a:gd name="connsiteX5" fmla="*/ 1043260 w 2643290"/>
              <a:gd name="connsiteY5" fmla="*/ 1719728 h 2486164"/>
              <a:gd name="connsiteX6" fmla="*/ 1043260 w 2643290"/>
              <a:gd name="connsiteY6" fmla="*/ 1719729 h 2486164"/>
              <a:gd name="connsiteX7" fmla="*/ 2642450 w 2643290"/>
              <a:gd name="connsiteY7" fmla="*/ 1719730 h 2486164"/>
              <a:gd name="connsiteX8" fmla="*/ 2643290 w 2643290"/>
              <a:gd name="connsiteY8" fmla="*/ 1728064 h 2486164"/>
              <a:gd name="connsiteX9" fmla="*/ 2641424 w 2643290"/>
              <a:gd name="connsiteY9" fmla="*/ 1765019 h 2486164"/>
              <a:gd name="connsiteX10" fmla="*/ 1924425 w 2643290"/>
              <a:gd name="connsiteY10" fmla="*/ 2482018 h 2486164"/>
              <a:gd name="connsiteX11" fmla="*/ 1842316 w 2643290"/>
              <a:gd name="connsiteY11" fmla="*/ 2486164 h 2486164"/>
              <a:gd name="connsiteX12" fmla="*/ 1842274 w 2643290"/>
              <a:gd name="connsiteY12" fmla="*/ 2486164 h 2486164"/>
              <a:gd name="connsiteX13" fmla="*/ 1795099 w 2643290"/>
              <a:gd name="connsiteY13" fmla="*/ 2483782 h 2486164"/>
              <a:gd name="connsiteX14" fmla="*/ 843745 w 2643290"/>
              <a:gd name="connsiteY14" fmla="*/ 2483781 h 2486164"/>
              <a:gd name="connsiteX15" fmla="*/ 796590 w 2643290"/>
              <a:gd name="connsiteY15" fmla="*/ 2486162 h 2486164"/>
              <a:gd name="connsiteX16" fmla="*/ 796513 w 2643290"/>
              <a:gd name="connsiteY16" fmla="*/ 2486162 h 2486164"/>
              <a:gd name="connsiteX17" fmla="*/ 714421 w 2643290"/>
              <a:gd name="connsiteY17" fmla="*/ 2482017 h 2486164"/>
              <a:gd name="connsiteX18" fmla="*/ 9595 w 2643290"/>
              <a:gd name="connsiteY18" fmla="*/ 1844776 h 2486164"/>
              <a:gd name="connsiteX19" fmla="*/ 9273 w 2643290"/>
              <a:gd name="connsiteY19" fmla="*/ 1842667 h 2486164"/>
              <a:gd name="connsiteX20" fmla="*/ 0 w 2643290"/>
              <a:gd name="connsiteY20" fmla="*/ 1750685 h 2486164"/>
              <a:gd name="connsiteX21" fmla="*/ 2149 w 2643290"/>
              <a:gd name="connsiteY21" fmla="*/ 1729369 h 2486164"/>
              <a:gd name="connsiteX22" fmla="*/ 1 w 2643290"/>
              <a:gd name="connsiteY22" fmla="*/ 1718730 h 2486164"/>
              <a:gd name="connsiteX23" fmla="*/ 1 w 2643290"/>
              <a:gd name="connsiteY23" fmla="*/ 173570 h 2486164"/>
              <a:gd name="connsiteX24" fmla="*/ 173571 w 2643290"/>
              <a:gd name="connsiteY24" fmla="*/ 0 h 24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643290" h="2486164">
                <a:moveTo>
                  <a:pt x="173571" y="0"/>
                </a:moveTo>
                <a:lnTo>
                  <a:pt x="867831" y="0"/>
                </a:lnTo>
                <a:cubicBezTo>
                  <a:pt x="963691" y="0"/>
                  <a:pt x="1041401" y="77710"/>
                  <a:pt x="1041401" y="173570"/>
                </a:cubicBezTo>
                <a:lnTo>
                  <a:pt x="1041401" y="1718730"/>
                </a:lnTo>
                <a:lnTo>
                  <a:pt x="1041200" y="1719728"/>
                </a:lnTo>
                <a:lnTo>
                  <a:pt x="1043260" y="1719728"/>
                </a:lnTo>
                <a:lnTo>
                  <a:pt x="1043260" y="1719729"/>
                </a:lnTo>
                <a:lnTo>
                  <a:pt x="2642450" y="1719730"/>
                </a:lnTo>
                <a:lnTo>
                  <a:pt x="2643290" y="1728064"/>
                </a:lnTo>
                <a:lnTo>
                  <a:pt x="2641424" y="1765019"/>
                </a:lnTo>
                <a:cubicBezTo>
                  <a:pt x="2603031" y="2143072"/>
                  <a:pt x="2302479" y="2443624"/>
                  <a:pt x="1924425" y="2482018"/>
                </a:cubicBezTo>
                <a:lnTo>
                  <a:pt x="1842316" y="2486164"/>
                </a:lnTo>
                <a:lnTo>
                  <a:pt x="1842274" y="2486164"/>
                </a:lnTo>
                <a:lnTo>
                  <a:pt x="1795099" y="2483782"/>
                </a:lnTo>
                <a:lnTo>
                  <a:pt x="843745" y="2483781"/>
                </a:lnTo>
                <a:lnTo>
                  <a:pt x="796590" y="2486162"/>
                </a:lnTo>
                <a:lnTo>
                  <a:pt x="796513" y="2486162"/>
                </a:lnTo>
                <a:lnTo>
                  <a:pt x="714421" y="2482017"/>
                </a:lnTo>
                <a:cubicBezTo>
                  <a:pt x="363372" y="2446366"/>
                  <a:pt x="79147" y="2184670"/>
                  <a:pt x="9595" y="1844776"/>
                </a:cubicBezTo>
                <a:lnTo>
                  <a:pt x="9273" y="1842667"/>
                </a:lnTo>
                <a:lnTo>
                  <a:pt x="0" y="1750685"/>
                </a:lnTo>
                <a:lnTo>
                  <a:pt x="2149" y="1729369"/>
                </a:lnTo>
                <a:lnTo>
                  <a:pt x="1" y="1718730"/>
                </a:lnTo>
                <a:lnTo>
                  <a:pt x="1" y="173570"/>
                </a:lnTo>
                <a:cubicBezTo>
                  <a:pt x="1" y="77710"/>
                  <a:pt x="77711" y="0"/>
                  <a:pt x="173571" y="0"/>
                </a:cubicBezTo>
                <a:close/>
              </a:path>
            </a:pathLst>
          </a:custGeom>
          <a:solidFill>
            <a:schemeClr val="accent1">
              <a:lumMod val="70000"/>
              <a:lumOff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525" dirty="0">
              <a:solidFill>
                <a:schemeClr val="lt1"/>
              </a:solidFill>
            </a:endParaRPr>
          </a:p>
        </p:txBody>
      </p:sp>
      <p:sp>
        <p:nvSpPr>
          <p:cNvPr id="38" name="椭圆 37"/>
          <p:cNvSpPr/>
          <p:nvPr>
            <p:custDataLst>
              <p:tags r:id="rId4"/>
            </p:custDataLst>
          </p:nvPr>
        </p:nvSpPr>
        <p:spPr>
          <a:xfrm rot="3983600">
            <a:off x="3575576" y="3214595"/>
            <a:ext cx="394538" cy="394538"/>
          </a:xfrm>
          <a:prstGeom prst="ellipse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25">
              <a:solidFill>
                <a:schemeClr val="lt1"/>
              </a:solidFill>
            </a:endParaRPr>
          </a:p>
        </p:txBody>
      </p:sp>
      <p:sp>
        <p:nvSpPr>
          <p:cNvPr id="44" name="任意多边形: 形状 43"/>
          <p:cNvSpPr/>
          <p:nvPr>
            <p:custDataLst>
              <p:tags r:id="rId5"/>
            </p:custDataLst>
          </p:nvPr>
        </p:nvSpPr>
        <p:spPr>
          <a:xfrm rot="7583600">
            <a:off x="3701712" y="1431731"/>
            <a:ext cx="1684314" cy="1584193"/>
          </a:xfrm>
          <a:custGeom>
            <a:avLst/>
            <a:gdLst>
              <a:gd name="connsiteX0" fmla="*/ 173571 w 2643290"/>
              <a:gd name="connsiteY0" fmla="*/ 0 h 2486164"/>
              <a:gd name="connsiteX1" fmla="*/ 867831 w 2643290"/>
              <a:gd name="connsiteY1" fmla="*/ 0 h 2486164"/>
              <a:gd name="connsiteX2" fmla="*/ 1041401 w 2643290"/>
              <a:gd name="connsiteY2" fmla="*/ 173570 h 2486164"/>
              <a:gd name="connsiteX3" fmla="*/ 1041401 w 2643290"/>
              <a:gd name="connsiteY3" fmla="*/ 1718730 h 2486164"/>
              <a:gd name="connsiteX4" fmla="*/ 1041200 w 2643290"/>
              <a:gd name="connsiteY4" fmla="*/ 1719728 h 2486164"/>
              <a:gd name="connsiteX5" fmla="*/ 1043260 w 2643290"/>
              <a:gd name="connsiteY5" fmla="*/ 1719728 h 2486164"/>
              <a:gd name="connsiteX6" fmla="*/ 1043260 w 2643290"/>
              <a:gd name="connsiteY6" fmla="*/ 1719729 h 2486164"/>
              <a:gd name="connsiteX7" fmla="*/ 2642450 w 2643290"/>
              <a:gd name="connsiteY7" fmla="*/ 1719730 h 2486164"/>
              <a:gd name="connsiteX8" fmla="*/ 2643290 w 2643290"/>
              <a:gd name="connsiteY8" fmla="*/ 1728064 h 2486164"/>
              <a:gd name="connsiteX9" fmla="*/ 2641424 w 2643290"/>
              <a:gd name="connsiteY9" fmla="*/ 1765019 h 2486164"/>
              <a:gd name="connsiteX10" fmla="*/ 1924425 w 2643290"/>
              <a:gd name="connsiteY10" fmla="*/ 2482018 h 2486164"/>
              <a:gd name="connsiteX11" fmla="*/ 1842316 w 2643290"/>
              <a:gd name="connsiteY11" fmla="*/ 2486164 h 2486164"/>
              <a:gd name="connsiteX12" fmla="*/ 1842274 w 2643290"/>
              <a:gd name="connsiteY12" fmla="*/ 2486164 h 2486164"/>
              <a:gd name="connsiteX13" fmla="*/ 1795099 w 2643290"/>
              <a:gd name="connsiteY13" fmla="*/ 2483782 h 2486164"/>
              <a:gd name="connsiteX14" fmla="*/ 843745 w 2643290"/>
              <a:gd name="connsiteY14" fmla="*/ 2483781 h 2486164"/>
              <a:gd name="connsiteX15" fmla="*/ 796590 w 2643290"/>
              <a:gd name="connsiteY15" fmla="*/ 2486162 h 2486164"/>
              <a:gd name="connsiteX16" fmla="*/ 796513 w 2643290"/>
              <a:gd name="connsiteY16" fmla="*/ 2486162 h 2486164"/>
              <a:gd name="connsiteX17" fmla="*/ 714421 w 2643290"/>
              <a:gd name="connsiteY17" fmla="*/ 2482017 h 2486164"/>
              <a:gd name="connsiteX18" fmla="*/ 9595 w 2643290"/>
              <a:gd name="connsiteY18" fmla="*/ 1844776 h 2486164"/>
              <a:gd name="connsiteX19" fmla="*/ 9273 w 2643290"/>
              <a:gd name="connsiteY19" fmla="*/ 1842667 h 2486164"/>
              <a:gd name="connsiteX20" fmla="*/ 0 w 2643290"/>
              <a:gd name="connsiteY20" fmla="*/ 1750685 h 2486164"/>
              <a:gd name="connsiteX21" fmla="*/ 2149 w 2643290"/>
              <a:gd name="connsiteY21" fmla="*/ 1729369 h 2486164"/>
              <a:gd name="connsiteX22" fmla="*/ 1 w 2643290"/>
              <a:gd name="connsiteY22" fmla="*/ 1718730 h 2486164"/>
              <a:gd name="connsiteX23" fmla="*/ 1 w 2643290"/>
              <a:gd name="connsiteY23" fmla="*/ 173570 h 2486164"/>
              <a:gd name="connsiteX24" fmla="*/ 173571 w 2643290"/>
              <a:gd name="connsiteY24" fmla="*/ 0 h 24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643290" h="2486164">
                <a:moveTo>
                  <a:pt x="173571" y="0"/>
                </a:moveTo>
                <a:lnTo>
                  <a:pt x="867831" y="0"/>
                </a:lnTo>
                <a:cubicBezTo>
                  <a:pt x="963691" y="0"/>
                  <a:pt x="1041401" y="77710"/>
                  <a:pt x="1041401" y="173570"/>
                </a:cubicBezTo>
                <a:lnTo>
                  <a:pt x="1041401" y="1718730"/>
                </a:lnTo>
                <a:lnTo>
                  <a:pt x="1041200" y="1719728"/>
                </a:lnTo>
                <a:lnTo>
                  <a:pt x="1043260" y="1719728"/>
                </a:lnTo>
                <a:lnTo>
                  <a:pt x="1043260" y="1719729"/>
                </a:lnTo>
                <a:lnTo>
                  <a:pt x="2642450" y="1719730"/>
                </a:lnTo>
                <a:lnTo>
                  <a:pt x="2643290" y="1728064"/>
                </a:lnTo>
                <a:lnTo>
                  <a:pt x="2641424" y="1765019"/>
                </a:lnTo>
                <a:cubicBezTo>
                  <a:pt x="2603031" y="2143072"/>
                  <a:pt x="2302479" y="2443624"/>
                  <a:pt x="1924425" y="2482018"/>
                </a:cubicBezTo>
                <a:lnTo>
                  <a:pt x="1842316" y="2486164"/>
                </a:lnTo>
                <a:lnTo>
                  <a:pt x="1842274" y="2486164"/>
                </a:lnTo>
                <a:lnTo>
                  <a:pt x="1795099" y="2483782"/>
                </a:lnTo>
                <a:lnTo>
                  <a:pt x="843745" y="2483781"/>
                </a:lnTo>
                <a:lnTo>
                  <a:pt x="796590" y="2486162"/>
                </a:lnTo>
                <a:lnTo>
                  <a:pt x="796513" y="2486162"/>
                </a:lnTo>
                <a:lnTo>
                  <a:pt x="714421" y="2482017"/>
                </a:lnTo>
                <a:cubicBezTo>
                  <a:pt x="363372" y="2446366"/>
                  <a:pt x="79147" y="2184670"/>
                  <a:pt x="9595" y="1844776"/>
                </a:cubicBezTo>
                <a:lnTo>
                  <a:pt x="9273" y="1842667"/>
                </a:lnTo>
                <a:lnTo>
                  <a:pt x="0" y="1750685"/>
                </a:lnTo>
                <a:lnTo>
                  <a:pt x="2149" y="1729369"/>
                </a:lnTo>
                <a:lnTo>
                  <a:pt x="1" y="1718730"/>
                </a:lnTo>
                <a:lnTo>
                  <a:pt x="1" y="173570"/>
                </a:lnTo>
                <a:cubicBezTo>
                  <a:pt x="1" y="77710"/>
                  <a:pt x="77711" y="0"/>
                  <a:pt x="173571" y="0"/>
                </a:cubicBezTo>
                <a:close/>
              </a:path>
            </a:pathLst>
          </a:custGeom>
          <a:solidFill>
            <a:schemeClr val="accent2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525">
              <a:solidFill>
                <a:schemeClr val="lt1"/>
              </a:solidFill>
            </a:endParaRPr>
          </a:p>
        </p:txBody>
      </p:sp>
      <p:sp>
        <p:nvSpPr>
          <p:cNvPr id="46" name="椭圆 45"/>
          <p:cNvSpPr/>
          <p:nvPr>
            <p:custDataLst>
              <p:tags r:id="rId6"/>
            </p:custDataLst>
          </p:nvPr>
        </p:nvSpPr>
        <p:spPr>
          <a:xfrm rot="2183600">
            <a:off x="5030052" y="1886689"/>
            <a:ext cx="394538" cy="394538"/>
          </a:xfrm>
          <a:prstGeom prst="ellipse">
            <a:avLst/>
          </a:prstGeom>
          <a:noFill/>
          <a:ln w="63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25">
              <a:solidFill>
                <a:schemeClr val="lt1"/>
              </a:solidFill>
            </a:endParaRPr>
          </a:p>
        </p:txBody>
      </p:sp>
      <p:sp>
        <p:nvSpPr>
          <p:cNvPr id="50" name="任意多边形: 形状 49"/>
          <p:cNvSpPr/>
          <p:nvPr>
            <p:custDataLst>
              <p:tags r:id="rId7"/>
            </p:custDataLst>
          </p:nvPr>
        </p:nvSpPr>
        <p:spPr>
          <a:xfrm rot="383600">
            <a:off x="2979693" y="1216865"/>
            <a:ext cx="1684314" cy="1584192"/>
          </a:xfrm>
          <a:custGeom>
            <a:avLst/>
            <a:gdLst>
              <a:gd name="connsiteX0" fmla="*/ 173571 w 2643290"/>
              <a:gd name="connsiteY0" fmla="*/ 0 h 2486164"/>
              <a:gd name="connsiteX1" fmla="*/ 867831 w 2643290"/>
              <a:gd name="connsiteY1" fmla="*/ 0 h 2486164"/>
              <a:gd name="connsiteX2" fmla="*/ 1041401 w 2643290"/>
              <a:gd name="connsiteY2" fmla="*/ 173570 h 2486164"/>
              <a:gd name="connsiteX3" fmla="*/ 1041401 w 2643290"/>
              <a:gd name="connsiteY3" fmla="*/ 1718730 h 2486164"/>
              <a:gd name="connsiteX4" fmla="*/ 1041200 w 2643290"/>
              <a:gd name="connsiteY4" fmla="*/ 1719728 h 2486164"/>
              <a:gd name="connsiteX5" fmla="*/ 1043260 w 2643290"/>
              <a:gd name="connsiteY5" fmla="*/ 1719728 h 2486164"/>
              <a:gd name="connsiteX6" fmla="*/ 1043260 w 2643290"/>
              <a:gd name="connsiteY6" fmla="*/ 1719729 h 2486164"/>
              <a:gd name="connsiteX7" fmla="*/ 2642450 w 2643290"/>
              <a:gd name="connsiteY7" fmla="*/ 1719730 h 2486164"/>
              <a:gd name="connsiteX8" fmla="*/ 2643290 w 2643290"/>
              <a:gd name="connsiteY8" fmla="*/ 1728064 h 2486164"/>
              <a:gd name="connsiteX9" fmla="*/ 2641424 w 2643290"/>
              <a:gd name="connsiteY9" fmla="*/ 1765019 h 2486164"/>
              <a:gd name="connsiteX10" fmla="*/ 1924425 w 2643290"/>
              <a:gd name="connsiteY10" fmla="*/ 2482018 h 2486164"/>
              <a:gd name="connsiteX11" fmla="*/ 1842316 w 2643290"/>
              <a:gd name="connsiteY11" fmla="*/ 2486164 h 2486164"/>
              <a:gd name="connsiteX12" fmla="*/ 1842274 w 2643290"/>
              <a:gd name="connsiteY12" fmla="*/ 2486164 h 2486164"/>
              <a:gd name="connsiteX13" fmla="*/ 1795099 w 2643290"/>
              <a:gd name="connsiteY13" fmla="*/ 2483782 h 2486164"/>
              <a:gd name="connsiteX14" fmla="*/ 843745 w 2643290"/>
              <a:gd name="connsiteY14" fmla="*/ 2483781 h 2486164"/>
              <a:gd name="connsiteX15" fmla="*/ 796590 w 2643290"/>
              <a:gd name="connsiteY15" fmla="*/ 2486162 h 2486164"/>
              <a:gd name="connsiteX16" fmla="*/ 796513 w 2643290"/>
              <a:gd name="connsiteY16" fmla="*/ 2486162 h 2486164"/>
              <a:gd name="connsiteX17" fmla="*/ 714421 w 2643290"/>
              <a:gd name="connsiteY17" fmla="*/ 2482017 h 2486164"/>
              <a:gd name="connsiteX18" fmla="*/ 9595 w 2643290"/>
              <a:gd name="connsiteY18" fmla="*/ 1844776 h 2486164"/>
              <a:gd name="connsiteX19" fmla="*/ 9273 w 2643290"/>
              <a:gd name="connsiteY19" fmla="*/ 1842667 h 2486164"/>
              <a:gd name="connsiteX20" fmla="*/ 0 w 2643290"/>
              <a:gd name="connsiteY20" fmla="*/ 1750685 h 2486164"/>
              <a:gd name="connsiteX21" fmla="*/ 2149 w 2643290"/>
              <a:gd name="connsiteY21" fmla="*/ 1729369 h 2486164"/>
              <a:gd name="connsiteX22" fmla="*/ 1 w 2643290"/>
              <a:gd name="connsiteY22" fmla="*/ 1718730 h 2486164"/>
              <a:gd name="connsiteX23" fmla="*/ 1 w 2643290"/>
              <a:gd name="connsiteY23" fmla="*/ 173570 h 2486164"/>
              <a:gd name="connsiteX24" fmla="*/ 173571 w 2643290"/>
              <a:gd name="connsiteY24" fmla="*/ 0 h 24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643290" h="2486164">
                <a:moveTo>
                  <a:pt x="173571" y="0"/>
                </a:moveTo>
                <a:lnTo>
                  <a:pt x="867831" y="0"/>
                </a:lnTo>
                <a:cubicBezTo>
                  <a:pt x="963691" y="0"/>
                  <a:pt x="1041401" y="77710"/>
                  <a:pt x="1041401" y="173570"/>
                </a:cubicBezTo>
                <a:lnTo>
                  <a:pt x="1041401" y="1718730"/>
                </a:lnTo>
                <a:lnTo>
                  <a:pt x="1041200" y="1719728"/>
                </a:lnTo>
                <a:lnTo>
                  <a:pt x="1043260" y="1719728"/>
                </a:lnTo>
                <a:lnTo>
                  <a:pt x="1043260" y="1719729"/>
                </a:lnTo>
                <a:lnTo>
                  <a:pt x="2642450" y="1719730"/>
                </a:lnTo>
                <a:lnTo>
                  <a:pt x="2643290" y="1728064"/>
                </a:lnTo>
                <a:lnTo>
                  <a:pt x="2641424" y="1765019"/>
                </a:lnTo>
                <a:cubicBezTo>
                  <a:pt x="2603031" y="2143072"/>
                  <a:pt x="2302479" y="2443624"/>
                  <a:pt x="1924425" y="2482018"/>
                </a:cubicBezTo>
                <a:lnTo>
                  <a:pt x="1842316" y="2486164"/>
                </a:lnTo>
                <a:lnTo>
                  <a:pt x="1842274" y="2486164"/>
                </a:lnTo>
                <a:lnTo>
                  <a:pt x="1795099" y="2483782"/>
                </a:lnTo>
                <a:lnTo>
                  <a:pt x="843745" y="2483781"/>
                </a:lnTo>
                <a:lnTo>
                  <a:pt x="796590" y="2486162"/>
                </a:lnTo>
                <a:lnTo>
                  <a:pt x="796513" y="2486162"/>
                </a:lnTo>
                <a:lnTo>
                  <a:pt x="714421" y="2482017"/>
                </a:lnTo>
                <a:cubicBezTo>
                  <a:pt x="363372" y="2446366"/>
                  <a:pt x="79147" y="2184670"/>
                  <a:pt x="9595" y="1844776"/>
                </a:cubicBezTo>
                <a:lnTo>
                  <a:pt x="9273" y="1842667"/>
                </a:lnTo>
                <a:lnTo>
                  <a:pt x="0" y="1750685"/>
                </a:lnTo>
                <a:lnTo>
                  <a:pt x="2149" y="1729369"/>
                </a:lnTo>
                <a:lnTo>
                  <a:pt x="1" y="1718730"/>
                </a:lnTo>
                <a:lnTo>
                  <a:pt x="1" y="173570"/>
                </a:lnTo>
                <a:cubicBezTo>
                  <a:pt x="1" y="77710"/>
                  <a:pt x="77711" y="0"/>
                  <a:pt x="17357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1525" dirty="0">
              <a:solidFill>
                <a:schemeClr val="lt1"/>
              </a:solidFill>
            </a:endParaRPr>
          </a:p>
        </p:txBody>
      </p:sp>
      <p:sp useBgFill="1">
        <p:nvSpPr>
          <p:cNvPr id="54" name="椭圆 53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rot="383600">
            <a:off x="3608197" y="1813618"/>
            <a:ext cx="1023700" cy="10237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525" dirty="0">
                <a:solidFill>
                  <a:schemeClr val="lt1"/>
                </a:solidFill>
              </a:rPr>
              <a:t> </a:t>
            </a:r>
            <a:endParaRPr lang="en-US" altLang="zh-CN" sz="1525" dirty="0">
              <a:solidFill>
                <a:schemeClr val="lt1"/>
              </a:solidFill>
            </a:endParaRPr>
          </a:p>
        </p:txBody>
      </p:sp>
      <p:sp>
        <p:nvSpPr>
          <p:cNvPr id="52" name="椭圆 51"/>
          <p:cNvSpPr/>
          <p:nvPr>
            <p:custDataLst>
              <p:tags r:id="rId9"/>
            </p:custDataLst>
          </p:nvPr>
        </p:nvSpPr>
        <p:spPr>
          <a:xfrm rot="383600">
            <a:off x="3167156" y="1236437"/>
            <a:ext cx="394538" cy="394538"/>
          </a:xfrm>
          <a:prstGeom prst="ellipse">
            <a:avLst/>
          </a:prstGeom>
          <a:noFill/>
          <a:ln w="6350">
            <a:solidFill>
              <a:schemeClr val="lt1">
                <a:lumMod val="10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525">
              <a:solidFill>
                <a:schemeClr val="lt1"/>
              </a:solidFill>
            </a:endParaRPr>
          </a:p>
        </p:txBody>
      </p:sp>
      <p:sp>
        <p:nvSpPr>
          <p:cNvPr id="26" name="矩形 25"/>
          <p:cNvSpPr/>
          <p:nvPr>
            <p:custDataLst>
              <p:tags r:id="rId10"/>
            </p:custDataLst>
          </p:nvPr>
        </p:nvSpPr>
        <p:spPr>
          <a:xfrm>
            <a:off x="5715000" y="1363980"/>
            <a:ext cx="3147060" cy="1530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●中层及以上管理者需述职，内容包含团队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KPI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达成、风险识别及改进计划，避免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“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述职变故事会</a:t>
            </a:r>
            <a:r>
              <a:rPr lang="en-US" altLang="zh-CN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”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；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●高层考核聚焦战略目标对齐（如新产品开发进度、市场占有率）。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27" name="矩形 26"/>
          <p:cNvSpPr/>
          <p:nvPr>
            <p:custDataLst>
              <p:tags r:id="rId11"/>
            </p:custDataLst>
          </p:nvPr>
        </p:nvSpPr>
        <p:spPr>
          <a:xfrm>
            <a:off x="5861050" y="925195"/>
            <a:ext cx="2233930" cy="295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l"/>
            <a:r>
              <a:rPr lang="zh-CN" altLang="en-US" sz="1695" b="1" kern="0" dirty="0">
                <a:solidFill>
                  <a:schemeClr val="accent2"/>
                </a:solidFill>
                <a:cs typeface="+mn-lt"/>
              </a:rPr>
              <a:t>分层述职机制</a:t>
            </a:r>
            <a:endParaRPr lang="zh-CN" altLang="en-US" sz="1695" b="1" kern="0" dirty="0">
              <a:solidFill>
                <a:schemeClr val="accent2"/>
              </a:solidFill>
              <a:cs typeface="+mn-lt"/>
            </a:endParaRPr>
          </a:p>
        </p:txBody>
      </p:sp>
      <p:sp>
        <p:nvSpPr>
          <p:cNvPr id="28" name="矩形 27"/>
          <p:cNvSpPr/>
          <p:nvPr>
            <p:custDataLst>
              <p:tags r:id="rId12"/>
            </p:custDataLst>
          </p:nvPr>
        </p:nvSpPr>
        <p:spPr>
          <a:xfrm>
            <a:off x="4358005" y="3667125"/>
            <a:ext cx="4321175" cy="1036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开发</a:t>
            </a:r>
            <a:r>
              <a:rPr lang="en-US" altLang="zh-CN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/</a:t>
            </a:r>
            <a:r>
              <a:rPr lang="zh-CN" altLang="en-US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测试岗：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以任务工时、缺陷率为核心；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项目经理：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增加成本控制（预算执行率）、客户满意度指标；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架构师</a:t>
            </a:r>
            <a:r>
              <a:rPr lang="en-US" altLang="zh-CN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/</a:t>
            </a:r>
            <a:r>
              <a:rPr lang="zh-CN" altLang="en-US" sz="1200" b="1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专家：</a:t>
            </a:r>
            <a:r>
              <a:rPr lang="zh-CN" altLang="en-US" sz="1200" kern="0" spc="0" dirty="0">
                <a:ln>
                  <a:noFill/>
                  <a:prstDash val="sysDot"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  <a:sym typeface="+mn-ea"/>
              </a:rPr>
              <a:t>侧重技术方案复用率、专利产出。</a:t>
            </a:r>
            <a:endParaRPr lang="zh-CN" altLang="en-US" sz="1200" kern="0" spc="0" dirty="0">
              <a:ln>
                <a:noFill/>
                <a:prstDash val="sysDot"/>
              </a:ln>
              <a:solidFill>
                <a:schemeClr val="tx1">
                  <a:lumMod val="85000"/>
                  <a:lumOff val="15000"/>
                </a:schemeClr>
              </a:solidFill>
              <a:latin typeface="+mn-ea"/>
              <a:ea typeface="+mn-ea"/>
              <a:sym typeface="+mn-ea"/>
            </a:endParaRPr>
          </a:p>
        </p:txBody>
      </p:sp>
      <p:sp>
        <p:nvSpPr>
          <p:cNvPr id="29" name="矩形 28"/>
          <p:cNvSpPr/>
          <p:nvPr>
            <p:custDataLst>
              <p:tags r:id="rId13"/>
            </p:custDataLst>
          </p:nvPr>
        </p:nvSpPr>
        <p:spPr>
          <a:xfrm>
            <a:off x="4856240" y="3228804"/>
            <a:ext cx="870108" cy="2952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l"/>
            <a:r>
              <a:rPr lang="zh-CN" altLang="en-US" sz="1695" b="1" kern="0" dirty="0">
                <a:solidFill>
                  <a:schemeClr val="accent1"/>
                </a:solidFill>
                <a:cs typeface="+mn-lt"/>
              </a:rPr>
              <a:t>分类考核适配</a:t>
            </a:r>
            <a:endParaRPr lang="zh-CN" altLang="en-US" sz="1695" b="1" kern="0" dirty="0">
              <a:solidFill>
                <a:schemeClr val="accent1"/>
              </a:solidFill>
              <a:cs typeface="+mn-lt"/>
            </a:endParaRPr>
          </a:p>
        </p:txBody>
      </p:sp>
      <p:pic>
        <p:nvPicPr>
          <p:cNvPr id="20" name="图片 17" descr="343435383038363b343532323430323bcdc6b9e3b7bdb0b8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070503" y="1923660"/>
            <a:ext cx="320562" cy="320562"/>
          </a:xfrm>
          <a:prstGeom prst="rect">
            <a:avLst/>
          </a:prstGeom>
        </p:spPr>
      </p:pic>
      <p:pic>
        <p:nvPicPr>
          <p:cNvPr id="21" name="图片 23" descr="343439383331313b343532303034303bcffacadbb9dcc0ed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947459" y="2165493"/>
            <a:ext cx="345221" cy="345221"/>
          </a:xfrm>
          <a:prstGeom prst="rect">
            <a:avLst/>
          </a:prstGeom>
        </p:spPr>
      </p:pic>
      <p:pic>
        <p:nvPicPr>
          <p:cNvPr id="22" name="图片 15" descr="343435383038363b343532323430353bcdf8c2e7d3aacffa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3204128" y="1271668"/>
            <a:ext cx="320562" cy="320562"/>
          </a:xfrm>
          <a:prstGeom prst="rect">
            <a:avLst/>
          </a:prstGeom>
        </p:spPr>
      </p:pic>
      <p:pic>
        <p:nvPicPr>
          <p:cNvPr id="23" name="图片 18" descr="343435383038363b343532323430313bd6b4d0d0bcc6bbae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 flipH="1">
            <a:off x="3612547" y="3251566"/>
            <a:ext cx="320562" cy="32056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bldLvl="0" animBg="1"/>
      <p:bldP spid="52" grpId="1" animBg="1"/>
      <p:bldP spid="62" grpId="0" animBg="1"/>
      <p:bldP spid="70" grpId="0" animBg="1"/>
      <p:bldP spid="62" grpId="1" animBg="1"/>
      <p:bldP spid="70" grpId="1" animBg="1"/>
      <p:bldP spid="26" grpId="0" animBg="1"/>
      <p:bldP spid="27" grpId="0" animBg="1"/>
      <p:bldP spid="26" grpId="1" animBg="1"/>
      <p:bldP spid="27" grpId="1" animBg="1"/>
      <p:bldP spid="29" grpId="0" animBg="1"/>
      <p:bldP spid="28" grpId="0" animBg="1"/>
      <p:bldP spid="29" grpId="1" animBg="1"/>
      <p:bldP spid="2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技术支撑与系统创新</a:t>
            </a:r>
            <a:endParaRPr lang="zh-CN" altLang="en-US" b="1"/>
          </a:p>
        </p:txBody>
      </p:sp>
      <p:sp>
        <p:nvSpPr>
          <p:cNvPr id="3" name="文本框 2"/>
          <p:cNvSpPr txBox="1"/>
          <p:nvPr/>
        </p:nvSpPr>
        <p:spPr>
          <a:xfrm>
            <a:off x="611505" y="1059180"/>
            <a:ext cx="8040370" cy="829945"/>
          </a:xfrm>
          <a:prstGeom prst="rect">
            <a:avLst/>
          </a:prstGeom>
        </p:spPr>
        <p:txBody>
          <a:bodyPr wrap="square">
            <a:spAutoFit/>
          </a:bodyPr>
          <a:p>
            <a:pPr algn="just" defTabSz="26670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zh-CN" altLang="en-US" sz="1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绩效管理系统升级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Arial" panose="020B0604020202020204"/>
              </a:rPr>
              <a:t>YY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投入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92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万元升级全面绩效系统，强化数据集成与实时分析能力，支持多维度报表生成（计划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2024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12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月上线）；</a:t>
            </a:r>
            <a:endParaRPr lang="zh-CN" altLang="en-US" sz="160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3850" y="2498090"/>
            <a:ext cx="8328660" cy="829945"/>
          </a:xfrm>
          <a:prstGeom prst="rect">
            <a:avLst/>
          </a:prstGeom>
        </p:spPr>
        <p:txBody>
          <a:bodyPr wrap="square">
            <a:spAutoFit/>
          </a:bodyPr>
          <a:p>
            <a:pPr marL="213360" indent="0" algn="just" defTabSz="266700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/>
              <a:buNone/>
            </a:pPr>
            <a:r>
              <a:rPr lang="zh-CN" altLang="en-US" sz="1600" b="1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效能评价模型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Arial" panose="020B0604020202020204"/>
              </a:rPr>
              <a:t>YY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数智推出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V1.0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版模型，将</a:t>
            </a:r>
            <a:r>
              <a:rPr lang="en-US" altLang="zh-CN" sz="1600">
                <a:solidFill>
                  <a:srgbClr val="333333"/>
                </a:solidFill>
                <a:latin typeface="Arial" panose="020B0604020202020204"/>
                <a:ea typeface="微软雅黑" panose="020B0503020204020204" pitchFamily="34" charset="-122"/>
              </a:rPr>
              <a:t>11</a:t>
            </a:r>
            <a:r>
              <a:rPr lang="zh-CN" altLang="en-US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项指标整合为单一效能指数，便于跨项目对标。 </a:t>
            </a:r>
            <a:r>
              <a:rPr lang="en-US" altLang="zh-CN" sz="1600">
                <a:solidFill>
                  <a:srgbClr val="333333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 </a:t>
            </a:r>
            <a:endParaRPr lang="en-US" altLang="zh-CN" sz="1600">
              <a:solidFill>
                <a:srgbClr val="333333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000">
        <p14:vortex dir="r"/>
      </p:transition>
    </mc:Choice>
    <mc:Fallback>
      <p:transition spd="slow" advTm="1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tags/tag1.xml><?xml version="1.0" encoding="utf-8"?>
<p:tagLst xmlns:p="http://schemas.openxmlformats.org/presentationml/2006/main">
  <p:tag name="TABLE_ENDDRAG_ORIGIN_RECT" val="420*120"/>
  <p:tag name="TABLE_ENDDRAG_RECT" val="121*253*420*120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4387_2*q_h_i*1_1_2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solidLine&quot;:{&quot;brightness&quot;:0,&quot;colorType&quot;:1,&quot;foreColorIndex&quot;:2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2"/>
  <p:tag name="KSO_WM_DIAGRAM_USE_COLOR_VALUE" val="{&quot;color_scheme&quot;:1,&quot;color_type&quot;:1,&quot;theme_color_indexes&quot;:[5,6,5,6,5,6]}"/>
</p:tagLst>
</file>

<file path=ppt/tags/tag11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4387_2*q_h_f*1_2_1"/>
  <p:tag name="KSO_WM_TEMPLATE_CATEGORY" val="diagram"/>
  <p:tag name="KSO_WM_TEMPLATE_INDEX" val="20234387"/>
  <p:tag name="KSO_WM_UNIT_LAYERLEVEL" val="1_1_1"/>
  <p:tag name="KSO_WM_TAG_VERSION" val="3.0"/>
  <p:tag name="KSO_WM_UNIT_VALUE" val="8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UNIT_PRESET_TEXT" val="单击此处添加文本，简明扼要地阐述您的观点。可酌情增减文字，以便观者准确地理解您传达的思想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ID" val="diagram20234387_2*q_h_i*1_2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3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diagram20234387_2*q_h_f*1_3_1"/>
  <p:tag name="KSO_WM_TEMPLATE_CATEGORY" val="diagram"/>
  <p:tag name="KSO_WM_TEMPLATE_INDEX" val="20234387"/>
  <p:tag name="KSO_WM_UNIT_LAYERLEVEL" val="1_1_1"/>
  <p:tag name="KSO_WM_TAG_VERSION" val="3.0"/>
  <p:tag name="KSO_WM_UNIT_VALUE" val="8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UNIT_PRESET_TEXT" val="单击此处添加文本，简明扼要地阐述您的观点。根据需要可酌情增减文字，以便观者准确地理解您传达的思想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ID" val="diagram20234387_2*q_h_i*1_3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5.xml><?xml version="1.0" encoding="utf-8"?>
<p:tagLst xmlns:p="http://schemas.openxmlformats.org/presentationml/2006/main">
  <p:tag name="KSO_WM_UNIT_VALUE" val="130*130"/>
  <p:tag name="KSO_WM_UNIT_HIGHLIGHT" val="0"/>
  <p:tag name="KSO_WM_UNIT_COMPATIBLE" val="0"/>
  <p:tag name="KSO_WM_UNIT_DIAGRAM_ISNUMVISUAL" val="0"/>
  <p:tag name="KSO_WM_UNIT_DIAGRAM_ISREFERUNIT" val="0"/>
  <p:tag name="KSO_WM_UNIT_ID" val="diagram20234387_2*q_h_x*1_2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TYPE" val="1"/>
  <p:tag name="KSO_WM_UNIT_FILL_FORE_SCHEMECOLOR_INDEX" val="14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16.xml><?xml version="1.0" encoding="utf-8"?>
<p:tagLst xmlns:p="http://schemas.openxmlformats.org/presentationml/2006/main">
  <p:tag name="KSO_WM_UNIT_VALUE" val="130*139"/>
  <p:tag name="KSO_WM_UNIT_HIGHLIGHT" val="0"/>
  <p:tag name="KSO_WM_UNIT_COMPATIBLE" val="0"/>
  <p:tag name="KSO_WM_UNIT_DIAGRAM_ISNUMVISUAL" val="0"/>
  <p:tag name="KSO_WM_UNIT_DIAGRAM_ISREFERUNIT" val="0"/>
  <p:tag name="KSO_WM_UNIT_TYPE" val="q_x"/>
  <p:tag name="KSO_WM_UNIT_INDEX" val="1_1"/>
  <p:tag name="KSO_WM_UNIT_ID" val="diagram20234387_2*q_x*1_1"/>
  <p:tag name="KSO_WM_TEMPLATE_CATEGORY" val="diagram"/>
  <p:tag name="KSO_WM_TEMPLATE_INDEX" val="20234387"/>
  <p:tag name="KSO_WM_UNIT_LAYERLEVEL" val="1_1"/>
  <p:tag name="KSO_WM_TAG_VERSION" val="3.0"/>
  <p:tag name="KSO_WM_DIAGRAM_GROUP_CODE" val="q1-1"/>
  <p:tag name="KSO_WM_DIAGRAM_VERSION" val="3"/>
  <p:tag name="KSO_WM_DIAGRAM_COLOR_TRICK" val="1"/>
  <p:tag name="KSO_WM_DIAGRAM_COLOR_TEXT_CAN_REMOVE" val="n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.800000011920929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DIAGRAM_USE_COLOR_VALUE" val="{&quot;color_scheme&quot;:1,&quot;color_type&quot;:1,&quot;theme_color_indexes&quot;:[5,6,5,6,5,6]}"/>
</p:tagLst>
</file>

<file path=ppt/tags/tag17.xml><?xml version="1.0" encoding="utf-8"?>
<p:tagLst xmlns:p="http://schemas.openxmlformats.org/presentationml/2006/main">
  <p:tag name="KSO_WM_UNIT_VALUE" val="130*130"/>
  <p:tag name="KSO_WM_UNIT_HIGHLIGHT" val="0"/>
  <p:tag name="KSO_WM_UNIT_COMPATIBLE" val="0"/>
  <p:tag name="KSO_WM_UNIT_DIAGRAM_ISNUMVISUAL" val="0"/>
  <p:tag name="KSO_WM_UNIT_DIAGRAM_ISREFERUNIT" val="0"/>
  <p:tag name="KSO_WM_UNIT_ID" val="diagram20234387_2*q_h_x*1_1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TYPE" val="1"/>
  <p:tag name="KSO_WM_UNIT_FILL_FORE_SCHEMECOLOR_INDEX" val="14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18.xml><?xml version="1.0" encoding="utf-8"?>
<p:tagLst xmlns:p="http://schemas.openxmlformats.org/presentationml/2006/main">
  <p:tag name="KSO_WM_UNIT_VALUE" val="130*130"/>
  <p:tag name="KSO_WM_UNIT_HIGHLIGHT" val="0"/>
  <p:tag name="KSO_WM_UNIT_COMPATIBLE" val="0"/>
  <p:tag name="KSO_WM_UNIT_DIAGRAM_ISNUMVISUAL" val="0"/>
  <p:tag name="KSO_WM_UNIT_DIAGRAM_ISREFERUNIT" val="0"/>
  <p:tag name="KSO_WM_UNIT_TYPE" val="q_h_x"/>
  <p:tag name="KSO_WM_UNIT_INDEX" val="1_3_1"/>
  <p:tag name="KSO_WM_UNIT_ID" val="diagram20234387_2*q_h_x*1_3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14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19.xml><?xml version="1.0" encoding="utf-8"?>
<p:tagLst xmlns:p="http://schemas.openxmlformats.org/presentationml/2006/main">
  <p:tag name="ISPRING_ULTRA_SCORM_COURSE_ID" val="2265C05E-143E-4DD6-9E38-047F84E8F02B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CqGsUg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qhrFI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CqGsUi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KoaxSC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KoaxSG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KoaxSD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KoaxSJr5lmRrAAAAawAAABwAAAB1bml2ZXJzYWwvbG9jYWxfc2V0dGluZ3MueG1ss7GvyM1RKEstKs7Mz7NVMtQzUFJIzUvOT8nMS7dVCg1x07VQUiguScxLSczJz0u1VcrLV1Kwt+OyyclPTswJTi0pASosVijISaxMLQpJzQUySlL9EnOBKp/tmfJ8ya5n09qfr9ivpG/HBQB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oaxSLCHI/RsAQAA9wIAACkAAAB1bml2ZXJzYWwvc2tpbl9jdXN0b21pemF0aW9uX3NldHRpbmdzLnhtbI1S20okMRB99yuCPzBJKreGdiC3lnlR0QGfm+ns0qyml07EZcnHm3Z3GEdHNPVUdU6doiqnTb/GaJ9Snh7Hv30ep3gXch7jz7Q+Q6jdTQ/TfDOHFHJaHSr3Yxym5038MS21Wk25j0M/D3ZB0xqj7vUhJbVyqmbMMIok89Qr5Dy3FWvANWAr5iix7eqdxD/dOexCzKdV29UR+rFhE1OY8yYO4c8ajtlvoeMNLud+GCsvrQVbouynFseWQIxwyX2hGgAEstwRh4uUjdQEecw4hmIUBQqIcE4aUYikHGrWNaKqMN8IxCRj1BXqae1GWhtHbZHQEKLrNK8aW7rOSIwRIQSYK1xAZzCqbKgaGtRyQHBgQBRtNFGAOtuZjhXvvLAcKeoFxoUZAxgfjnvY7u25DtVvr7M/5xeCJ7/gJLp4a3XCXO3uaZ4reRsefz/0OaBxuDi/ufV3/mqrt5vrq/P/vnz18J61mLVu/am3XwBQSwMEFAACAAgAK4axSAXZichKDQAA1SEAABcAAAB1bml2ZXJzYWwvdW5pdmVyc2FsLnBuZ+2a+VdS6/rAqdNpVvNU15xLvXmuOZQnp+NAmROna6UNZk61zLxhgqhoKGLTdUiJopaWiZ6sk+KAqZm6EbBDSR5E6jig4lBxFAXBgRAVkbupzr1r3fVd3z/gLn5gb57ns9/9Ps+73+d5n/1C7rEj/jobjTZCIBAdWIBPMASyBgaBfINcvxbU7Gq6MQGeViUF+3tDKF0mk6CwJvZg4EEIpI6wafnct6C8ISEgNAkC0WVqPqtYyIrzYDs4zOfgicuRkuGjebbyAdYHWdHc6rnV9Trn9ev1U78jntz8/fe7cy7o5+8MWPOuevNPOectLV79c+3W9Tt8bm8pM1Zf+Vn69/0bVNjpLpn7IulHxafSBxc9jydtD/9UTKmUUkRSt4hSSmVL3YMsLlSNla0op5EjGYrhmqZRnDFo0lknP1nFSpDpeTOEH1EPuvyMZKjR1lRm558zhnmpPnWneIOKK41V9vV4qyjsrK/7KlBuQwdl/OFner0bvwaUmu0rCUML4ij14K1/ixN+4DdIuIvFBvB0IMdKI+0iao43AlaDxy1aoAVaoAVaoAVaoAVaoAVaoAVaoAVaoAVaoAVa8L8HUAJz9QJLs2X6HtgK02i8rTRbiuvvaPYOd/p8p9lu3PL/g4/hd/5o4HrxWz/9fvihdSk2UfbGknAJtywwH0WJUL2CKlYooSlMF7yyDzmSJXlhXnszbXmsiaGSBPFbnOI5P4xPI5SVFazM3yTLjy07/M0znmNmXq7jr0svr2SFEahhZpqmYppihBrNGGLkDHbVxIgLMKe6wxvjFw71JKW9mTMXTwTMDSVxG/VmjoSALUryljhIXEMvPgxQryhdpulKaTxP/UEvs99j9tXWMK6Xcipe4EZqGkkTjwOZi2OFSEMXqIPTsAfiFHfgvlRAgNJjhppX3grl1bw3MUMs+qRZxqd3JDYmKInGyFc/mbJbC2nzkscsGn3TMdP5A/c527PqIoDh/VzCZ4/s+jgRkHhy0wlPKQJjX+bszJjFIy+5eFBnD6eOZijieSfPksVx11ux4rDRwUj7csF++HCICRm9wjRfmbnwPXnLvpK8OdI0VtjZdlLWG8MJ68aj5EDFzDFBO1fWSpI6JRoq6uKAM32AKs2Ot4ChsxNFnm9FLyQam6rpAelTdaxBLiHudztl9cPYQJEbvdMhkHDLavg6YAOMudUOVlTje4FqfBeiKDT+bKrxs0ZhW+u5M03oNxIUqnFE+P5YetCJHeTSwl2Prp32DJEn/bNmthj/xvFpFY/Z31BRxmzlsVwYixzn55tjaX5d6eaNmwXCiO5eRwJPRrboCKlbN0ie/8s3kPfwSs9bVC4+rvuzIfGiFmmBysOHmGSU/VcTIye4ZfrIW888Txj9R3mxbSn15gZ0S36IXNbPfuzdnrNtu3H7/phWM5sDtoqN5MzpNAQ3DV+s8BIJ00jSh4hXxEWAPX9y6mrKTdprCKS5SBS+fTi23UlUkNnHaXButEsIFVrrw+z/celZiuCCPFC1HIgrd+5kjWwsjlQM4QPqN6+Vyxz339un2otoeIiLuuEqdkp8p3RNBjII0xaAQvC3ZIUOpE0enB1ZvehhdXj4x/toWXWQaUq3nbrOh7jJyLh6uHkg0RJ9yrjdKXLnIhzNHeYZwgC+g0XHB0C5FvI+LVSW+5P7l3YnVQ8ECFOTQ1YtP9e9HMQbi7bcbHhKPhAsvDbR5fvyYu+uH5LuF3FhwTzCIfhv2CPE0ECobsjfBNhd6OHmmnM8N1gKzc8+zTz7iDUYxgm9tNl2Y4nwlZO4jwmOK2cEK+OkeJqI4vKs2B/eogze2XF9Tb+D2VwplpefjGOmF+9NOo1oTTRqLNnzl3zh05I8fW8b7x5ZsH7cjWr9QFHiqxuYEoDk5nXi/n1haNbNATrvDUb6OLKQ5VHgbkdsnfttj0ROxVl/GZAEEaPicrmo77WmZ/ulQgdf4qZKna66WUzB2CNdpmvnhYujEhQGHsH7YBvjc2cf5ddXO0LSkfli4damW1ccnz4spervFy0BQ9t3ijDTFAchjQBw9CN1MbZUb44veprV0OPQyFCrpmPpCi5A/9rpHagiLOqtnUoUwgDc6F57uAKcgjoaj1tkRyFws3lRUzTS3LKMO9qKX8KUlPfE9zYD4bf45WEGDYiSDFFdj2MXD886zQ5SU8YqMlPh2BrGEiaS8AuiiVLLVck8DgtDDZi+XUctiBBrHs3cXZ43I+NC1erUFQnDYJx9JHUUAqmOIuWVKbGXKxqy9DeKkkShTD6SQVOkiA63GUG9xPaKy4vvr+u94BEgqHxERieAmTdkmtjYhHfy8A7O1EftIQcqHxVgbJHf3jVqX+p36lH17heiR2R3c6zaOkC3z/GeFSPoU5/9BWiyLndJLDO6Z6/z0OHXdxYBfdi4jmKjUSluaXJ+Sd8Ffh8ZO8nNXJGlFGEc8EVNWRv/KnueLerrAB9K6b6eOby466ZVNDa28zg74tF5n7KYzUbiVB7gTkiLTxafN7izxrVFqnKdMmpfkNZ3D7tAIOIUw0zO06yxtUv91Mc4qQUMI2nkgb4kHGNSdFR1qa9NfPxuT+oy3XyajlwY9lB2Mk+Py3yIjn2C+7gWXTbZAkZzBtD1eQGri8MVOJMUnWhs6sCk1BhyBS32MjCryhq8X4uXO370lyweEwjxC4NvHNgX2yXJTJO17SPWAuxuSwtbvZduJ77cvecY+wyhpqB2ftl1D9E2O2Zix7mKLAz33gDYz2Rfh71Fh26mkj/qfNRT3jP/7b4qMTzcRS+B+l8u9WXYe/SFMl0nJ/pzzK8+zrq5Du1FHPQrRpZTavGqgdbCNzl70KGyvmPZj/NnWV8Hz0iEIoxRxjz2EDvZofCWcX6RXgN5VtZ80Cp3LGGiOW+ioPz4qieR1dCFl3rOUOUA15kAXVmwM8MtfOB4KoYaSH62V1Vg+ngWt0NA/Tpx+JYEj99xzh5+OrISK8s1m6MtcVP6jtdeOq7veYY8lOn1aNK158Kiwdlb72ruhrpwvZzyx3YIg8iZvL19nAWFR1T56sM6lns5wmjD9iXaVEBwLR5BmrIg2mLnOqwfmqsm/Plbgh16GjxUn7r5F+GDReVUu/eMzzacPuISlaLJRmeHIzPkvfMNH/bB+xuv0vOtYkx2NyyLnbMvTXDTnxSj1//2CEA7iscHyrPqTGQlO51MtsLgekVG8EE3XfwhfNZxX+LXqXP+0fy2FnA5Hdz7O/liXIn0xRW1aIRACvqDtZdgrDYrJEnpqyCnGWAVUK8Cg8UoJf7n1DvnTWyOM9evc0rO5tsi06cOBjMTkfei0eJoMFcf1ZFFU+JH99ladrTmH/K9fQbaaP+TKlyWP0Zp24+gFlsQe+LKwsyVOVZ3wdU6Ln0Hx/HGlIw2nYGUfcxzQKzMFTISXrfO/LqJz6x0DVNdE484sCZGCLHkqNuPT6QK/swhSxnzA7FCr9mLZLwsoq7MaytvP5tx4LixCq3KsZbLQscXbYzyxf4HXGu/BC+Z1Rhuju4PjIDOrybPRhsWwIvOgNfNzRSh3BvtPCnGYkXZy39U8LxpuwF5HSHAkby1vs8toED/SckQLyozowoXeUs9eTQTwEw8yh7EJ0ixETvenxpWju0YVqIKl345xbCiov6dVWe63Kefl+rzKJ8zVmO6jOPCR6Nyau2IWFNg7EGGWjk6isvzXHe7MpKNFwGIkqcpgkVpKiOdnxyuE7HtzxvPbvu89CxdnvylcJCbG9dXkw1OqCJwYiZJ0lzvBTi2KKVUZK75L/wKe/YkXSVBNnWjhOIySJPoy6iVv9WEDo8dTfDsw50Kr0KYgmPRV7lSxMHoNRj6EHMDEj3RQVfC0NOF0cnTrOMTmhAXjz0meAFvF2GUoi/Xi8BKLY73cp8PEZbaHEi6fr4liObhkMuMp7yw35hQJVUl5td+hJIBgmauNONExdv+s3T7IVtn/ajLrO9gu+XlWOrWppUVBYPRcjAC6sDi5YaJj67iGo+Em/7pMzr8rKKk9e8GnvNbwFyzaON1fWQDEFMKrrmcGMQmE1MYRYQ4nI1lL7OgKyjqweb8ncohNC/iYZR6iSdZ65r6AqqaPNr07SoEepqmeAF6VZxWyAIkX02jw2vVUpngTI+bKzBW0rt/uDUuiItqGhKik61aKp2kb+s/tX2jd0kT/c5ZyV9DL1O00HZ82fpkE8aQZbYa8swrDgrt2MVviRt5PL4tqsAMtOlj3tT97QrNj//cwLm7pctP8BbM7qNQGunp0xoMwAeL9Pfik1EVNfvumQAkat+xE+zkmw6HwRJu7MTo+tJfMfQYykSQ0JrM3CxKNAzArchKkXqHKlCrwbq+jSSxiWeafeyXDInpyyzXEKsWe03sczTPSNXd1gBQ2tEyTdUecvf/ehsoVS/Huq/+/DpQ4ZUoYDswLvlrxHCDXn/EshCqvvgf8ZJj/8PP/zCgVOb1PMNbOS2Lo9Rwa43qdJVoV3SzIQy+oGCoaYtgpA4+0HTQV7bkj76t1nnIUa/KjXsT7L356opGD/M94kPxPnvtX1BLAwQUAAIACAArhrFIKwvAbUoAAABrAAAAGwAAAHVuaXZlcnNhbC91bml2ZXJzYWwucG5nLnhtbLOxr8jNUShLLSrOzM+zVTLUM1Cyt+PlsikoSi3LTC1XqACKGekZQICSQiUqtzwzpSQDKGRgbowQzEjNTM8osVWyMDCFC+oDzQQAUEsBAgAAFAACAAgAKoaxSBUOrShkBAAABxEAAB0AAAAAAAAAAQAAAAAAAAAAAHVuaXZlcnNhbC9jb21tb25fbWVzc2FnZXMubG5nUEsBAgAAFAACAAgAKoaxSAh+CyMpAwAAhgwAACcAAAAAAAAAAQAAAAAAnwQAAHVuaXZlcnNhbC9mbGFzaF9wdWJsaXNoaW5nX3NldHRpbmdzLnhtbFBLAQIAABQAAgAIACqGsUi1/AlkugIAAFUKAAAhAAAAAAAAAAEAAAAAAA0IAAB1bml2ZXJzYWwvZmxhc2hfc2tpbl9zZXR0aW5ncy54bWxQSwECAAAUAAIACAAqhrFIKpYPZ/4CAACXCwAAJgAAAAAAAAABAAAAAAAGCwAAdW5pdmVyc2FsL2h0bWxfcHVibGlzaGluZ19zZXR0aW5ncy54bWxQSwECAAAUAAIACAAqhrFIaHFSkZoBAAAfBgAAHwAAAAAAAAABAAAAAABIDgAAdW5pdmVyc2FsL2h0bWxfc2tpbl9zZXR0aW5ncy5qc1BLAQIAABQAAgAIACqGsUg9PC/RwQAAAOUBAAAaAAAAAAAAAAEAAAAAAB8QAAB1bml2ZXJzYWwvaTE4bl9wcmVzZXRzLnhtbFBLAQIAABQAAgAIACqGsUia+ZZkawAAAGsAAAAcAAAAAAAAAAEAAAAAABgRAAB1bml2ZXJzYWwvbG9jYWxfc2V0dGluZ3MueG1sUEsBAgAAFAACAAgARJRXRyO0Tvv7AgAAsAgAABQAAAAAAAAAAQAAAAAAvREAAHVuaXZlcnNhbC9wbGF5ZXIueG1sUEsBAgAAFAACAAgAKoaxSLCHI/RsAQAA9wIAACkAAAAAAAAAAQAAAAAA6hQAAHVuaXZlcnNhbC9za2luX2N1c3RvbWl6YXRpb25fc2V0dGluZ3MueG1sUEsBAgAAFAACAAgAK4axSAXZichKDQAA1SEAABcAAAAAAAAAAAAAAAAAnRYAAHVuaXZlcnNhbC91bml2ZXJzYWwucG5nUEsBAgAAFAACAAgAK4axSCsLwG1KAAAAawAAABsAAAAAAAAAAQAAAAAAHCQAAHVuaXZlcnNhbC91bml2ZXJzYWwucG5nLnhtbFBLBQYAAAAACwALAEkDAACfJAAAAAA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10102.pptx"/>
  <p:tag name="resource_record_key" val="{&quot;10&quot;:[21581502],&quot;70&quot;:[3321480,3327934,3312732,3314197,3321418,3331402,3321780,3320067,3321902,3314426,3314165,3312409,3313562,3314221,3312487,3326129,3325978,3327938,3312381,3323870,3314263,3314265,3321412,3314255,3329407,3319074,3314175,3312387,3325394,3325780,3312530,3332197,3314360,3323868,3322209,3314336,3320033]}"/>
</p:tagLst>
</file>

<file path=ppt/tags/tag2.xml><?xml version="1.0" encoding="utf-8"?>
<p:tagLst xmlns:p="http://schemas.openxmlformats.org/presentationml/2006/main">
  <p:tag name="KSO_WM_UNIT_SUBTYPE" val="a"/>
  <p:tag name="KSO_WM_UNIT_NOCLEAR" val="0"/>
  <p:tag name="KSO_WM_UNIT_VALUE" val="80"/>
  <p:tag name="KSO_WM_UNIT_HIGHLIGHT" val="0"/>
  <p:tag name="KSO_WM_UNIT_COMPATIBLE" val="0"/>
  <p:tag name="KSO_WM_UNIT_DIAGRAM_ISNUMVISUAL" val="0"/>
  <p:tag name="KSO_WM_UNIT_DIAGRAM_ISREFERUNIT" val="0"/>
  <p:tag name="KSO_WM_UNIT_ID" val="diagram20234387_2*q_h_f*1_1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UNIT_PRESET_TEXT" val="单击此处添加文本具体内容，简明扼要地阐述您的观点。根据需要可酌情增减文字，以便观者准确地理解您传达的思想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ID" val="diagram20234387_2*q_h_i*1_1_1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UNIT_INDEX" val="1_3_3"/>
  <p:tag name="KSO_WM_UNIT_ID" val="diagram20234387_2*q_h_i*1_3_3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.30000001192092896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3"/>
  <p:tag name="KSO_WM_DIAGRAM_USE_COLOR_VALUE" val="{&quot;color_scheme&quot;:1,&quot;color_type&quot;:1,&quot;theme_color_indexes&quot;:[5,6,5,6,5,6]}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UNIT_INDEX" val="1_3_2"/>
  <p:tag name="KSO_WM_UNIT_ID" val="diagram20234387_2*q_h_i*1_3_2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solidLine&quot;:{&quot;brightness&quot;:0,&quot;colorType&quot;:2,&quot;rgb&quot;:&quot;#ffffff&quot;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UNIT_INDEX" val="1_2_3"/>
  <p:tag name="KSO_WM_UNIT_ID" val="diagram20234387_2*q_h_i*1_2_3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.15000000596046448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15"/>
  <p:tag name="KSO_WM_DIAGRAM_USE_COLOR_VALUE" val="{&quot;color_scheme&quot;:1,&quot;color_type&quot;:1,&quot;theme_color_indexes&quot;:[5,6,5,6,5,6]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UNIT_INDEX" val="1_2_2"/>
  <p:tag name="KSO_WM_UNIT_ID" val="diagram20234387_2*q_h_i*1_2_2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type&quot;:0},&quot;glow&quot;:{&quot;colorType&quot;:0},&quot;line&quot;:{&quot;solidLine&quot;:{&quot;brightness&quot;:0,&quot;colorType&quot;:2,&quot;rgb&quot;:&quot;#ffffff&quot;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q_h_i"/>
  <p:tag name="KSO_WM_UNIT_INDEX" val="1_1_3"/>
  <p:tag name="KSO_WM_UNIT_ID" val="diagram20234387_2*q_h_i*1_1_3"/>
  <p:tag name="KSO_WM_TEMPLATE_CATEGORY" val="diagram"/>
  <p:tag name="KSO_WM_TEMPLATE_INDEX" val="20234387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q1-1"/>
  <p:tag name="KSO_WM_DIAGRAM_MAX_ITEMCNT" val="4"/>
  <p:tag name="KSO_WM_DIAGRAM_MIN_ITEMCNT" val="2"/>
  <p:tag name="KSO_WM_DIAGRAM_VIRTUALLY_FRAME" val="{&quot;height&quot;:228.86564195308148,&quot;left&quot;:32.65,&quot;top&quot;:72.83555514926063,&quot;width&quot;:65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9.xml><?xml version="1.0" encoding="utf-8"?>
<p:tagLst xmlns:p="http://schemas.openxmlformats.org/presentationml/2006/main">
  <p:tag name="KSO_WM_UNIT_COMPATIBLE" val="0"/>
  <p:tag name="KSO_WM_UNIT_DIAGRAM_ISREFERUNIT" val="0"/>
  <p:tag name="KSO_WM_UNIT_INDEX" val="1_1"/>
  <p:tag name="KSO_WM_TEMPLATE_CATEGORY" val="diagram"/>
  <p:tag name="KSO_WM_UNIT_LAYERLEVEL" val="1_1"/>
  <p:tag name="KSO_WM_DIAGRAM_VERSION" val="3"/>
  <p:tag name="KSO_WM_DIAGRAM_COLOR_TEXT_CAN_REMOVE" val="n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IRTUALLY_FRAME" val="{&quot;height&quot;:228.86564195308148,&quot;left&quot;:32.65,&quot;top&quot;:72.83555514926063,&quot;width&quot;:652}"/>
  <p:tag name="KSO_WM_DIAGRAM_MAX_ITEMCNT" val="4"/>
  <p:tag name="KSO_WM_DIAGRAM_COLOR_TRICK" val="1"/>
  <p:tag name="KSO_WM_DIAGRAM_GROUP_CODE" val="q1-1"/>
  <p:tag name="KSO_WM_TAG_VERSION" val="3.0"/>
  <p:tag name="KSO_WM_TEMPLATE_INDEX" val="20234387"/>
  <p:tag name="KSO_WM_UNIT_ID" val="diagram20234387_2*q_i*1_1"/>
  <p:tag name="KSO_WM_UNIT_TYPE" val="q_i"/>
  <p:tag name="KSO_WM_UNIT_DIAGRAM_ISNUMVISUAL" val="0"/>
  <p:tag name="KSO_WM_UNIT_HIGHLIGHT" val="0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BEAUTIFY_FLAG" val="#wm#"/>
  <p:tag name="KSO_WM_DIAGRAM_USE_COLOR_VALUE" val="{&quot;color_scheme&quot;:1,&quot;color_type&quot;:1,&quot;theme_color_indexes&quot;:[5,6,5,6,5,6]}"/>
</p:tagLst>
</file>

<file path=ppt/theme/theme1.xml><?xml version="1.0" encoding="utf-8"?>
<a:theme xmlns:a="http://schemas.openxmlformats.org/drawingml/2006/main" name="第一PPT，www.1ppt.com">
  <a:themeElements>
    <a:clrScheme name="自定义 9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0070C0"/>
      </a:accent1>
      <a:accent2>
        <a:srgbClr val="A5A5A5"/>
      </a:accent2>
      <a:accent3>
        <a:srgbClr val="F69200"/>
      </a:accent3>
      <a:accent4>
        <a:srgbClr val="92D050"/>
      </a:accent4>
      <a:accent5>
        <a:srgbClr val="FF0000"/>
      </a:accent5>
      <a:accent6>
        <a:srgbClr val="C00000"/>
      </a:accent6>
      <a:hlink>
        <a:srgbClr val="0070C0"/>
      </a:hlink>
      <a:folHlink>
        <a:srgbClr val="7030A0"/>
      </a:folHlink>
    </a:clrScheme>
    <a:fontScheme name="微软雅黑和Arial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1207</Words>
  <Application>WPS 演示</Application>
  <PresentationFormat>全屏显示(16:9)</PresentationFormat>
  <Paragraphs>101</Paragraphs>
  <Slides>6</Slides>
  <Notes>35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Impact</vt:lpstr>
      <vt:lpstr>Calibri</vt:lpstr>
      <vt:lpstr>Arial</vt:lpstr>
      <vt:lpstr>Wingdings</vt:lpstr>
      <vt:lpstr>Arial Unicode MS</vt:lpstr>
      <vt:lpstr>第一PPT，www.1ppt.com</vt:lpstr>
      <vt:lpstr>PowerPoint 演示文稿</vt:lpstr>
      <vt:lpstr>整体框架与考核模式</vt:lpstr>
      <vt:lpstr>核心考核指标体系</vt:lpstr>
      <vt:lpstr>核心考核指标体系</vt:lpstr>
      <vt:lpstr>考核流程与实施特点</vt:lpstr>
      <vt:lpstr>技术支撑与系统创新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企业简介</dc:title>
  <dc:creator>sunny</dc:creator>
  <cp:keywords>51PPT模板网</cp:keywords>
  <dc:description>www.51pptmoban.com</dc:description>
  <cp:lastModifiedBy>付源泉</cp:lastModifiedBy>
  <cp:revision>1749</cp:revision>
  <dcterms:created xsi:type="dcterms:W3CDTF">2017-02-24T06:04:00Z</dcterms:created>
  <dcterms:modified xsi:type="dcterms:W3CDTF">2025-06-27T03:20:02Z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08D6A1E59205425DA231F2B5ADB5194D_11</vt:lpwstr>
  </property>
</Properties>
</file>